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wmf" ContentType="image/x-wmf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5" r:id="rId3"/>
    <p:sldId id="337" r:id="rId4"/>
    <p:sldId id="329" r:id="rId5"/>
    <p:sldId id="295" r:id="rId6"/>
    <p:sldId id="330" r:id="rId7"/>
    <p:sldId id="336" r:id="rId8"/>
    <p:sldId id="335" r:id="rId9"/>
    <p:sldId id="299" r:id="rId10"/>
    <p:sldId id="328" r:id="rId11"/>
    <p:sldId id="334" r:id="rId12"/>
    <p:sldId id="327" r:id="rId13"/>
    <p:sldId id="333" r:id="rId14"/>
    <p:sldId id="293" r:id="rId15"/>
    <p:sldId id="302" r:id="rId16"/>
    <p:sldId id="308" r:id="rId17"/>
    <p:sldId id="332" r:id="rId18"/>
    <p:sldId id="313" r:id="rId19"/>
    <p:sldId id="316" r:id="rId20"/>
    <p:sldId id="315" r:id="rId21"/>
    <p:sldId id="331" r:id="rId22"/>
    <p:sldId id="338" r:id="rId23"/>
    <p:sldId id="297" r:id="rId24"/>
    <p:sldId id="322" r:id="rId25"/>
    <p:sldId id="298" r:id="rId2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8E4E"/>
    <a:srgbClr val="E3AC49"/>
    <a:srgbClr val="D9EDEF"/>
    <a:srgbClr val="C0882C"/>
    <a:srgbClr val="FF9B9B"/>
    <a:srgbClr val="FFD1D1"/>
    <a:srgbClr val="7A7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83436" autoAdjust="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1ADB41-2E47-4E1D-9B82-78D0BA4108D1}" type="datetimeFigureOut">
              <a:rPr lang="en-CA" smtClean="0"/>
              <a:t>3/6/2014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B95D67-1709-458D-BE12-348C5F520E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9511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fld id="{926259DD-CE78-42AF-B3A1-39C02EC41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244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dirty="0"/>
              <a:t>My team works on the interface between molecular genetics and breeding.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dirty="0"/>
              <a:t>I will be talking about our work with oat (Strong US partnership, less oat in Mexico)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dirty="0"/>
              <a:t>Want more planned and coordinated international effort. 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dirty="0"/>
              <a:t>Mexico understands this well (CYMMYT)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259DD-CE78-42AF-B3A1-39C02EC4173D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299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altLang="en-US" sz="900" dirty="0">
                <a:ea typeface="ＭＳ Ｐゴシック" pitchFamily="34" charset="-128"/>
              </a:rPr>
              <a:t>I will be drawing on results from a major International collaboration called CORE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altLang="en-US" sz="900" dirty="0">
                <a:ea typeface="ＭＳ Ｐゴシック" pitchFamily="34" charset="-128"/>
              </a:rPr>
              <a:t>Led by Eric Jackson (now at General Mills) and myself.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CA" sz="900" dirty="0"/>
              <a:t>Model for meeting challenges of a public crop, industry support, International collaboration.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altLang="en-US" sz="900" dirty="0">
                <a:ea typeface="ＭＳ Ｐゴシック" pitchFamily="34" charset="-128"/>
              </a:rPr>
              <a:t>CORE is complete, we are integrating results into a new breeder-driven effort called </a:t>
            </a:r>
            <a:r>
              <a:rPr lang="en-US" altLang="en-US" sz="900" dirty="0" err="1">
                <a:ea typeface="ＭＳ Ｐゴシック" pitchFamily="34" charset="-128"/>
              </a:rPr>
              <a:t>EnCORE</a:t>
            </a:r>
            <a:endParaRPr lang="en-US" altLang="en-US" sz="900" dirty="0">
              <a:ea typeface="ＭＳ Ｐゴシック" pitchFamily="34" charset="-128"/>
            </a:endParaRPr>
          </a:p>
          <a:p>
            <a:endParaRPr lang="en-US" altLang="en-US" sz="900" dirty="0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8A03218-F074-4253-9A92-E409C518F8C3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259DD-CE78-42AF-B3A1-39C02EC4173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432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Because the oat genome is so complex and its structure varies between populations a consensus of many populations would likely give a more accurate representation of the genome than any single population. </a:t>
            </a:r>
            <a:endParaRPr lang="en-US" dirty="0" smtClean="0"/>
          </a:p>
          <a:p>
            <a:r>
              <a:rPr lang="en-US" dirty="0" smtClean="0"/>
              <a:t>We used 12 populations to construct</a:t>
            </a:r>
            <a:r>
              <a:rPr lang="en-US" baseline="0" dirty="0" smtClean="0"/>
              <a:t> a consensus map that represents the 21 oat chromosomes. Those populations are shown in this table. We greatly appreciate all those who contributed their populations making this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B92A1-A64E-DB46-9C6D-AB9BECB182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5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9ACDF-5D3E-4959-B3DF-2883116CD23D}" type="slidenum">
              <a:rPr lang="en-US" altLang="en-US"/>
              <a:pPr>
                <a:defRPr/>
              </a:pPr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425016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A2F3-1274-400F-8C23-36822848B5BB}" type="slidenum">
              <a:rPr lang="en-US" altLang="en-US"/>
              <a:pPr>
                <a:defRPr/>
              </a:pPr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51590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41271-CD4A-4190-B223-FB069E03A1B5}" type="slidenum">
              <a:rPr lang="en-US" altLang="en-US"/>
              <a:pPr>
                <a:defRPr/>
              </a:pPr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15311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83B2D-A469-4B36-BFEA-75CDDB918AB7}" type="slidenum">
              <a:rPr lang="en-US" altLang="en-US"/>
              <a:pPr>
                <a:defRPr/>
              </a:pPr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03745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E3A9B-E8A1-4719-AADE-943393035316}" type="slidenum">
              <a:rPr lang="en-US" altLang="en-US"/>
              <a:pPr>
                <a:defRPr/>
              </a:pPr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406666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0A263-92BA-4464-82D1-FD5212FEF499}" type="slidenum">
              <a:rPr lang="en-US" altLang="en-US"/>
              <a:pPr>
                <a:defRPr/>
              </a:pPr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86140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CB0B4-3102-46A3-BEE3-5D235D9EFD23}" type="slidenum">
              <a:rPr lang="en-US" altLang="en-US"/>
              <a:pPr>
                <a:defRPr/>
              </a:pPr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89121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AF2A-EAD5-4DD4-A7A7-2227BB2D70F8}" type="slidenum">
              <a:rPr lang="en-US" altLang="en-US"/>
              <a:pPr>
                <a:defRPr/>
              </a:pPr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8462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8E33D-7602-47DC-A4D0-4984411E9360}" type="slidenum">
              <a:rPr lang="en-US" altLang="en-US"/>
              <a:pPr>
                <a:defRPr/>
              </a:pPr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426188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9532C-25CC-4A9C-879F-D7C98F27EC2A}" type="slidenum">
              <a:rPr lang="en-US" altLang="en-US"/>
              <a:pPr>
                <a:defRPr/>
              </a:pPr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8795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C3606-A8B9-4336-8498-08D617D26EB3}" type="slidenum">
              <a:rPr lang="en-US" altLang="en-US"/>
              <a:pPr>
                <a:defRPr/>
              </a:pPr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75766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ea typeface="ＭＳ Ｐゴシック" pitchFamily="48" charset="-128"/>
              </a:defRPr>
            </a:lvl1pPr>
          </a:lstStyle>
          <a:p>
            <a:pPr>
              <a:defRPr/>
            </a:pPr>
            <a:fld id="{212A8A90-3AE8-413D-95B2-716E40961BB1}" type="slidenum">
              <a:rPr lang="en-US" altLang="en-US"/>
              <a:pPr>
                <a:defRPr/>
              </a:pPr>
              <a:t>‹#›</a:t>
            </a:fld>
            <a:endParaRPr lang="en-US" altLang="en-US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882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882C"/>
          </a:solidFill>
          <a:latin typeface="Arial Narrow" pitchFamily="48" charset="0"/>
          <a:ea typeface="ＭＳ Ｐゴシック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882C"/>
          </a:solidFill>
          <a:latin typeface="Arial Narrow" pitchFamily="48" charset="0"/>
          <a:ea typeface="ＭＳ Ｐゴシック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882C"/>
          </a:solidFill>
          <a:latin typeface="Arial Narrow" pitchFamily="48" charset="0"/>
          <a:ea typeface="ＭＳ Ｐゴシック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882C"/>
          </a:solidFill>
          <a:latin typeface="Arial Narrow" pitchFamily="48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0882C"/>
          </a:solidFill>
          <a:latin typeface="Arial Narrow" pitchFamily="48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0882C"/>
          </a:solidFill>
          <a:latin typeface="Arial Narrow" pitchFamily="48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0882C"/>
          </a:solidFill>
          <a:latin typeface="Arial Narrow" pitchFamily="48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0882C"/>
          </a:solidFill>
          <a:latin typeface="Arial Narrow" pitchFamily="48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00400"/>
            <a:ext cx="6781800" cy="11430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Oat Molecular Toolbox:</a:t>
            </a:r>
            <a:br>
              <a:rPr lang="en-US" altLang="en-US" dirty="0" smtClean="0"/>
            </a:br>
            <a:r>
              <a:rPr lang="en-US" altLang="en-US" dirty="0" smtClean="0"/>
              <a:t>Toward Better Oats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19600"/>
            <a:ext cx="6781800" cy="1219200"/>
          </a:xfrm>
        </p:spPr>
        <p:txBody>
          <a:bodyPr/>
          <a:lstStyle/>
          <a:p>
            <a:pPr eaLnBrk="1" hangingPunct="1"/>
            <a:r>
              <a:rPr lang="fr-CA" altLang="en-US" dirty="0" smtClean="0"/>
              <a:t>Nick Tinker, 2014-March-5</a:t>
            </a:r>
          </a:p>
          <a:p>
            <a:pPr eaLnBrk="1" hangingPunct="1"/>
            <a:r>
              <a:rPr lang="fr-CA" altLang="en-US" dirty="0" smtClean="0"/>
              <a:t>Agriculture and Agri-Food Canada</a:t>
            </a:r>
            <a:endParaRPr lang="en-CA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functional gene assays…..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83B2D-A469-4B36-BFEA-75CDDB918AB7}" type="slidenum">
              <a:rPr lang="en-US" altLang="en-US" smtClean="0"/>
              <a:pPr>
                <a:defRPr/>
              </a:pPr>
              <a:t>10</a:t>
            </a:fld>
            <a:endParaRPr lang="en-US" altLang="en-US" b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66770" cy="510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7864" y="6406275"/>
            <a:ext cx="3889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Eric Jackson et al. (unpublished)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948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65869"/>
            <a:ext cx="7772400" cy="675928"/>
          </a:xfrm>
        </p:spPr>
        <p:txBody>
          <a:bodyPr/>
          <a:lstStyle/>
          <a:p>
            <a:r>
              <a:rPr lang="en-US" dirty="0" smtClean="0"/>
              <a:t>CORE Concept Summary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28184"/>
            <a:ext cx="1905000" cy="457200"/>
          </a:xfrm>
        </p:spPr>
        <p:txBody>
          <a:bodyPr/>
          <a:lstStyle/>
          <a:p>
            <a:pPr>
              <a:defRPr/>
            </a:pPr>
            <a:fld id="{3EB83B2D-A469-4B36-BFEA-75CDDB918AB7}" type="slidenum">
              <a:rPr lang="en-US" altLang="en-US" sz="1800" smtClean="0"/>
              <a:pPr>
                <a:defRPr/>
              </a:pPr>
              <a:t>11</a:t>
            </a:fld>
            <a:endParaRPr lang="en-US" altLang="en-US" sz="1800" b="0"/>
          </a:p>
        </p:txBody>
      </p:sp>
      <p:grpSp>
        <p:nvGrpSpPr>
          <p:cNvPr id="107" name="Group 106"/>
          <p:cNvGrpSpPr/>
          <p:nvPr/>
        </p:nvGrpSpPr>
        <p:grpSpPr>
          <a:xfrm>
            <a:off x="511726" y="1328174"/>
            <a:ext cx="7877882" cy="1812794"/>
            <a:chOff x="511726" y="1328174"/>
            <a:chExt cx="7877882" cy="1812794"/>
          </a:xfrm>
        </p:grpSpPr>
        <p:sp>
          <p:nvSpPr>
            <p:cNvPr id="24" name="TextBox 5"/>
            <p:cNvSpPr txBox="1">
              <a:spLocks noChangeArrowheads="1"/>
            </p:cNvSpPr>
            <p:nvPr/>
          </p:nvSpPr>
          <p:spPr bwMode="auto">
            <a:xfrm>
              <a:off x="511726" y="1328174"/>
              <a:ext cx="1887538" cy="523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Representative DNA Sequence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32" name="TextBox 7"/>
            <p:cNvSpPr txBox="1">
              <a:spLocks noChangeArrowheads="1"/>
            </p:cNvSpPr>
            <p:nvPr/>
          </p:nvSpPr>
          <p:spPr bwMode="auto">
            <a:xfrm>
              <a:off x="5894815" y="1328174"/>
              <a:ext cx="2494793" cy="523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Discover genetic differences among oat varieties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45" name="TextBox 10"/>
            <p:cNvSpPr txBox="1">
              <a:spLocks noChangeArrowheads="1"/>
            </p:cNvSpPr>
            <p:nvPr/>
          </p:nvSpPr>
          <p:spPr bwMode="auto">
            <a:xfrm>
              <a:off x="3245703" y="1420507"/>
              <a:ext cx="2033412" cy="3385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dirty="0" smtClean="0">
                  <a:latin typeface="Arial" charset="0"/>
                </a:rPr>
                <a:t>Diverse germplasm </a:t>
              </a:r>
              <a:endParaRPr lang="en-CA" altLang="en-US" sz="1600" dirty="0">
                <a:latin typeface="Arial" charset="0"/>
              </a:endParaRPr>
            </a:p>
          </p:txBody>
        </p:sp>
        <p:sp>
          <p:nvSpPr>
            <p:cNvPr id="56" name="TextBox 12"/>
            <p:cNvSpPr txBox="1">
              <a:spLocks noChangeArrowheads="1"/>
            </p:cNvSpPr>
            <p:nvPr/>
          </p:nvSpPr>
          <p:spPr bwMode="auto">
            <a:xfrm>
              <a:off x="3344685" y="2617748"/>
              <a:ext cx="1835449" cy="523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>
                <a:defRPr/>
              </a:pPr>
              <a:r>
                <a:rPr lang="en-CA" altLang="en-US" sz="1400" dirty="0" smtClean="0"/>
                <a:t>Marker assays </a:t>
              </a:r>
            </a:p>
            <a:p>
              <a:pPr>
                <a:defRPr/>
              </a:pPr>
              <a:r>
                <a:rPr lang="en-CA" altLang="en-US" sz="1400" dirty="0"/>
                <a:t> </a:t>
              </a:r>
              <a:r>
                <a:rPr lang="en-CA" altLang="en-US" sz="1400" dirty="0" smtClean="0"/>
                <a:t>+ gene database</a:t>
              </a:r>
            </a:p>
          </p:txBody>
        </p:sp>
        <p:sp>
          <p:nvSpPr>
            <p:cNvPr id="93" name="Right Arrow 92"/>
            <p:cNvSpPr/>
            <p:nvPr/>
          </p:nvSpPr>
          <p:spPr bwMode="auto">
            <a:xfrm>
              <a:off x="2399264" y="1517776"/>
              <a:ext cx="846439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94" name="Right Arrow 93"/>
            <p:cNvSpPr/>
            <p:nvPr/>
          </p:nvSpPr>
          <p:spPr bwMode="auto">
            <a:xfrm flipH="1">
              <a:off x="5279115" y="1517776"/>
              <a:ext cx="615700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95" name="Right Arrow 94"/>
            <p:cNvSpPr/>
            <p:nvPr/>
          </p:nvSpPr>
          <p:spPr bwMode="auto">
            <a:xfrm rot="16200000" flipH="1">
              <a:off x="3777553" y="2132892"/>
              <a:ext cx="858687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59405" y="2733765"/>
            <a:ext cx="7994837" cy="338554"/>
            <a:chOff x="359405" y="2733765"/>
            <a:chExt cx="7994837" cy="338554"/>
          </a:xfrm>
        </p:grpSpPr>
        <p:sp>
          <p:nvSpPr>
            <p:cNvPr id="44" name="TextBox 8"/>
            <p:cNvSpPr txBox="1">
              <a:spLocks noChangeArrowheads="1"/>
            </p:cNvSpPr>
            <p:nvPr/>
          </p:nvSpPr>
          <p:spPr bwMode="auto">
            <a:xfrm>
              <a:off x="359405" y="2733765"/>
              <a:ext cx="2192181" cy="3385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dirty="0" smtClean="0">
                  <a:latin typeface="Arial" charset="0"/>
                </a:rPr>
                <a:t>Mapping germplasm</a:t>
              </a:r>
              <a:endParaRPr lang="en-CA" altLang="en-US" sz="1600" dirty="0">
                <a:latin typeface="Arial" charset="0"/>
              </a:endParaRPr>
            </a:p>
          </p:txBody>
        </p:sp>
        <p:sp>
          <p:nvSpPr>
            <p:cNvPr id="55" name="TextBox 9"/>
            <p:cNvSpPr txBox="1">
              <a:spLocks noChangeArrowheads="1"/>
            </p:cNvSpPr>
            <p:nvPr/>
          </p:nvSpPr>
          <p:spPr bwMode="auto">
            <a:xfrm>
              <a:off x="5930181" y="2733765"/>
              <a:ext cx="2424061" cy="3385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dirty="0">
                  <a:latin typeface="Arial" charset="0"/>
                </a:rPr>
                <a:t>Breeder </a:t>
              </a:r>
              <a:r>
                <a:rPr lang="en-CA" altLang="en-US" sz="1600" dirty="0" smtClean="0">
                  <a:latin typeface="Arial" charset="0"/>
                </a:rPr>
                <a:t>Germplasm</a:t>
              </a:r>
              <a:endParaRPr lang="en-CA" altLang="en-US" sz="1600" dirty="0">
                <a:latin typeface="Arial" charset="0"/>
              </a:endParaRPr>
            </a:p>
          </p:txBody>
        </p:sp>
        <p:sp>
          <p:nvSpPr>
            <p:cNvPr id="97" name="Right Arrow 96"/>
            <p:cNvSpPr/>
            <p:nvPr/>
          </p:nvSpPr>
          <p:spPr bwMode="auto">
            <a:xfrm>
              <a:off x="5180134" y="2847530"/>
              <a:ext cx="750047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98" name="Right Arrow 97"/>
            <p:cNvSpPr/>
            <p:nvPr/>
          </p:nvSpPr>
          <p:spPr bwMode="auto">
            <a:xfrm flipH="1">
              <a:off x="2551664" y="2823846"/>
              <a:ext cx="793021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83957" y="3068960"/>
            <a:ext cx="7735660" cy="1027857"/>
            <a:chOff x="583957" y="3068960"/>
            <a:chExt cx="7735660" cy="1027857"/>
          </a:xfrm>
        </p:grpSpPr>
        <p:sp>
          <p:nvSpPr>
            <p:cNvPr id="6" name="TextBox 15"/>
            <p:cNvSpPr txBox="1">
              <a:spLocks noChangeArrowheads="1"/>
            </p:cNvSpPr>
            <p:nvPr/>
          </p:nvSpPr>
          <p:spPr bwMode="auto">
            <a:xfrm>
              <a:off x="5964805" y="3789040"/>
              <a:ext cx="2354812" cy="30777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Evaluate field &amp; seed Traits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8" name="TextBox 19"/>
            <p:cNvSpPr txBox="1">
              <a:spLocks noChangeArrowheads="1"/>
            </p:cNvSpPr>
            <p:nvPr/>
          </p:nvSpPr>
          <p:spPr bwMode="auto">
            <a:xfrm>
              <a:off x="3203848" y="3789039"/>
              <a:ext cx="2232247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>
                <a:defRPr/>
              </a:pPr>
              <a:r>
                <a:rPr lang="en-CA" altLang="en-US" sz="1400" dirty="0" smtClean="0"/>
                <a:t>Genotype / Trait database</a:t>
              </a:r>
            </a:p>
          </p:txBody>
        </p:sp>
        <p:sp>
          <p:nvSpPr>
            <p:cNvPr id="36" name="TextBox 18"/>
            <p:cNvSpPr txBox="1">
              <a:spLocks noChangeArrowheads="1"/>
            </p:cNvSpPr>
            <p:nvPr/>
          </p:nvSpPr>
          <p:spPr bwMode="auto">
            <a:xfrm>
              <a:off x="583957" y="3789040"/>
              <a:ext cx="1743075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>
                <a:defRPr/>
              </a:pPr>
              <a:r>
                <a:rPr lang="en-CA" altLang="en-US" sz="1400" dirty="0" smtClean="0"/>
                <a:t>Consensus map</a:t>
              </a:r>
            </a:p>
          </p:txBody>
        </p:sp>
        <p:sp>
          <p:nvSpPr>
            <p:cNvPr id="99" name="Right Arrow 98"/>
            <p:cNvSpPr/>
            <p:nvPr/>
          </p:nvSpPr>
          <p:spPr bwMode="auto">
            <a:xfrm rot="16200000" flipH="1">
              <a:off x="956784" y="3375169"/>
              <a:ext cx="716722" cy="11102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0" name="Right Arrow 99"/>
            <p:cNvSpPr/>
            <p:nvPr/>
          </p:nvSpPr>
          <p:spPr bwMode="auto">
            <a:xfrm rot="16200000" flipH="1">
              <a:off x="6678406" y="3371808"/>
              <a:ext cx="716722" cy="11102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1" name="Right Arrow 100"/>
            <p:cNvSpPr/>
            <p:nvPr/>
          </p:nvSpPr>
          <p:spPr bwMode="auto">
            <a:xfrm>
              <a:off x="2327032" y="3887416"/>
              <a:ext cx="876816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2" name="Right Arrow 101"/>
            <p:cNvSpPr/>
            <p:nvPr/>
          </p:nvSpPr>
          <p:spPr bwMode="auto">
            <a:xfrm flipH="1">
              <a:off x="5425350" y="3901652"/>
              <a:ext cx="539455" cy="9678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3" name="Right Arrow 102"/>
            <p:cNvSpPr/>
            <p:nvPr/>
          </p:nvSpPr>
          <p:spPr bwMode="auto">
            <a:xfrm rot="19254710" flipH="1">
              <a:off x="5148986" y="3387506"/>
              <a:ext cx="1092098" cy="8875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044307" y="4096817"/>
            <a:ext cx="2436204" cy="792088"/>
            <a:chOff x="3044307" y="4096817"/>
            <a:chExt cx="2436204" cy="792088"/>
          </a:xfrm>
        </p:grpSpPr>
        <p:sp>
          <p:nvSpPr>
            <p:cNvPr id="37" name="TextBox 21"/>
            <p:cNvSpPr txBox="1">
              <a:spLocks noChangeArrowheads="1"/>
            </p:cNvSpPr>
            <p:nvPr/>
          </p:nvSpPr>
          <p:spPr bwMode="auto">
            <a:xfrm>
              <a:off x="3044307" y="4581128"/>
              <a:ext cx="2436204" cy="30777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Analyse population structure 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104" name="Right Arrow 103"/>
            <p:cNvSpPr/>
            <p:nvPr/>
          </p:nvSpPr>
          <p:spPr bwMode="auto">
            <a:xfrm rot="16200000" flipH="1">
              <a:off x="3964740" y="4283460"/>
              <a:ext cx="484311" cy="11102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996754" y="4888905"/>
            <a:ext cx="2646433" cy="677372"/>
            <a:chOff x="2996754" y="4888905"/>
            <a:chExt cx="2646433" cy="677372"/>
          </a:xfrm>
        </p:grpSpPr>
        <p:sp>
          <p:nvSpPr>
            <p:cNvPr id="19" name="TextBox 21"/>
            <p:cNvSpPr txBox="1">
              <a:spLocks noChangeArrowheads="1"/>
            </p:cNvSpPr>
            <p:nvPr/>
          </p:nvSpPr>
          <p:spPr bwMode="auto">
            <a:xfrm>
              <a:off x="2996754" y="5258500"/>
              <a:ext cx="2646433" cy="30777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Associate markers with traits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105" name="Right Arrow 104"/>
            <p:cNvSpPr/>
            <p:nvPr/>
          </p:nvSpPr>
          <p:spPr bwMode="auto">
            <a:xfrm rot="16200000" flipH="1">
              <a:off x="4016383" y="5012475"/>
              <a:ext cx="369597" cy="12245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483768" y="5579682"/>
            <a:ext cx="3557282" cy="696760"/>
            <a:chOff x="2483768" y="5579682"/>
            <a:chExt cx="3557282" cy="696760"/>
          </a:xfrm>
        </p:grpSpPr>
        <p:sp>
          <p:nvSpPr>
            <p:cNvPr id="89" name="TextBox 21"/>
            <p:cNvSpPr txBox="1">
              <a:spLocks noChangeArrowheads="1"/>
            </p:cNvSpPr>
            <p:nvPr/>
          </p:nvSpPr>
          <p:spPr bwMode="auto">
            <a:xfrm>
              <a:off x="2483768" y="5968665"/>
              <a:ext cx="3557282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  <a:sym typeface="Wingdings" pitchFamily="2" charset="2"/>
                </a:rPr>
                <a:t>Breeding assays + genomic </a:t>
              </a:r>
              <a:r>
                <a:rPr lang="en-CA" altLang="en-US" sz="1400" dirty="0">
                  <a:latin typeface="Arial" charset="0"/>
                  <a:sym typeface="Wingdings" pitchFamily="2" charset="2"/>
                </a:rPr>
                <a:t>selection 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106" name="Right Arrow 105"/>
            <p:cNvSpPr/>
            <p:nvPr/>
          </p:nvSpPr>
          <p:spPr bwMode="auto">
            <a:xfrm rot="16200000" flipH="1">
              <a:off x="4016383" y="5703252"/>
              <a:ext cx="369597" cy="12245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2906882" y="3360151"/>
            <a:ext cx="5841582" cy="1083001"/>
          </a:xfrm>
          <a:prstGeom prst="ellipse">
            <a:avLst/>
          </a:prstGeom>
          <a:noFill/>
          <a:ln w="603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39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83B2D-A469-4B36-BFEA-75CDDB918AB7}" type="slidenum">
              <a:rPr lang="en-US" altLang="en-US" smtClean="0"/>
              <a:pPr>
                <a:defRPr/>
              </a:pPr>
              <a:t>12</a:t>
            </a:fld>
            <a:endParaRPr lang="en-US" altLang="en-US" b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67"/>
            <a:ext cx="9171014" cy="673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9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65869"/>
            <a:ext cx="7772400" cy="675928"/>
          </a:xfrm>
        </p:spPr>
        <p:txBody>
          <a:bodyPr/>
          <a:lstStyle/>
          <a:p>
            <a:r>
              <a:rPr lang="en-US" dirty="0" smtClean="0"/>
              <a:t>CORE Concept Summary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28184"/>
            <a:ext cx="1905000" cy="457200"/>
          </a:xfrm>
        </p:spPr>
        <p:txBody>
          <a:bodyPr/>
          <a:lstStyle/>
          <a:p>
            <a:pPr>
              <a:defRPr/>
            </a:pPr>
            <a:fld id="{3EB83B2D-A469-4B36-BFEA-75CDDB918AB7}" type="slidenum">
              <a:rPr lang="en-US" altLang="en-US" sz="1800" smtClean="0"/>
              <a:pPr>
                <a:defRPr/>
              </a:pPr>
              <a:t>13</a:t>
            </a:fld>
            <a:endParaRPr lang="en-US" altLang="en-US" sz="1800" b="0"/>
          </a:p>
        </p:txBody>
      </p:sp>
      <p:grpSp>
        <p:nvGrpSpPr>
          <p:cNvPr id="107" name="Group 106"/>
          <p:cNvGrpSpPr/>
          <p:nvPr/>
        </p:nvGrpSpPr>
        <p:grpSpPr>
          <a:xfrm>
            <a:off x="511726" y="1328174"/>
            <a:ext cx="7877882" cy="1812794"/>
            <a:chOff x="511726" y="1328174"/>
            <a:chExt cx="7877882" cy="1812794"/>
          </a:xfrm>
        </p:grpSpPr>
        <p:sp>
          <p:nvSpPr>
            <p:cNvPr id="24" name="TextBox 5"/>
            <p:cNvSpPr txBox="1">
              <a:spLocks noChangeArrowheads="1"/>
            </p:cNvSpPr>
            <p:nvPr/>
          </p:nvSpPr>
          <p:spPr bwMode="auto">
            <a:xfrm>
              <a:off x="511726" y="1328174"/>
              <a:ext cx="1887538" cy="523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Representative DNA Sequence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32" name="TextBox 7"/>
            <p:cNvSpPr txBox="1">
              <a:spLocks noChangeArrowheads="1"/>
            </p:cNvSpPr>
            <p:nvPr/>
          </p:nvSpPr>
          <p:spPr bwMode="auto">
            <a:xfrm>
              <a:off x="5894815" y="1328174"/>
              <a:ext cx="2494793" cy="523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Discover genetic differences among oat varieties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45" name="TextBox 10"/>
            <p:cNvSpPr txBox="1">
              <a:spLocks noChangeArrowheads="1"/>
            </p:cNvSpPr>
            <p:nvPr/>
          </p:nvSpPr>
          <p:spPr bwMode="auto">
            <a:xfrm>
              <a:off x="3245703" y="1420507"/>
              <a:ext cx="2033412" cy="3385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dirty="0" smtClean="0">
                  <a:latin typeface="Arial" charset="0"/>
                </a:rPr>
                <a:t>Diverse germplasm </a:t>
              </a:r>
              <a:endParaRPr lang="en-CA" altLang="en-US" sz="1600" dirty="0">
                <a:latin typeface="Arial" charset="0"/>
              </a:endParaRPr>
            </a:p>
          </p:txBody>
        </p:sp>
        <p:sp>
          <p:nvSpPr>
            <p:cNvPr id="56" name="TextBox 12"/>
            <p:cNvSpPr txBox="1">
              <a:spLocks noChangeArrowheads="1"/>
            </p:cNvSpPr>
            <p:nvPr/>
          </p:nvSpPr>
          <p:spPr bwMode="auto">
            <a:xfrm>
              <a:off x="3344685" y="2617748"/>
              <a:ext cx="1835449" cy="523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>
                <a:defRPr/>
              </a:pPr>
              <a:r>
                <a:rPr lang="en-CA" altLang="en-US" sz="1400" dirty="0" smtClean="0"/>
                <a:t>Marker assays </a:t>
              </a:r>
            </a:p>
            <a:p>
              <a:pPr>
                <a:defRPr/>
              </a:pPr>
              <a:r>
                <a:rPr lang="en-CA" altLang="en-US" sz="1400" dirty="0"/>
                <a:t> </a:t>
              </a:r>
              <a:r>
                <a:rPr lang="en-CA" altLang="en-US" sz="1400" dirty="0" smtClean="0"/>
                <a:t>+ gene database</a:t>
              </a:r>
            </a:p>
          </p:txBody>
        </p:sp>
        <p:sp>
          <p:nvSpPr>
            <p:cNvPr id="93" name="Right Arrow 92"/>
            <p:cNvSpPr/>
            <p:nvPr/>
          </p:nvSpPr>
          <p:spPr bwMode="auto">
            <a:xfrm>
              <a:off x="2399264" y="1517776"/>
              <a:ext cx="846439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94" name="Right Arrow 93"/>
            <p:cNvSpPr/>
            <p:nvPr/>
          </p:nvSpPr>
          <p:spPr bwMode="auto">
            <a:xfrm flipH="1">
              <a:off x="5279115" y="1517776"/>
              <a:ext cx="615700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95" name="Right Arrow 94"/>
            <p:cNvSpPr/>
            <p:nvPr/>
          </p:nvSpPr>
          <p:spPr bwMode="auto">
            <a:xfrm rot="16200000" flipH="1">
              <a:off x="3777553" y="2132892"/>
              <a:ext cx="858687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59405" y="2733765"/>
            <a:ext cx="7994837" cy="338554"/>
            <a:chOff x="359405" y="2733765"/>
            <a:chExt cx="7994837" cy="338554"/>
          </a:xfrm>
        </p:grpSpPr>
        <p:sp>
          <p:nvSpPr>
            <p:cNvPr id="44" name="TextBox 8"/>
            <p:cNvSpPr txBox="1">
              <a:spLocks noChangeArrowheads="1"/>
            </p:cNvSpPr>
            <p:nvPr/>
          </p:nvSpPr>
          <p:spPr bwMode="auto">
            <a:xfrm>
              <a:off x="359405" y="2733765"/>
              <a:ext cx="2192181" cy="3385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dirty="0" smtClean="0">
                  <a:latin typeface="Arial" charset="0"/>
                </a:rPr>
                <a:t>Mapping germplasm</a:t>
              </a:r>
              <a:endParaRPr lang="en-CA" altLang="en-US" sz="1600" dirty="0">
                <a:latin typeface="Arial" charset="0"/>
              </a:endParaRPr>
            </a:p>
          </p:txBody>
        </p:sp>
        <p:sp>
          <p:nvSpPr>
            <p:cNvPr id="55" name="TextBox 9"/>
            <p:cNvSpPr txBox="1">
              <a:spLocks noChangeArrowheads="1"/>
            </p:cNvSpPr>
            <p:nvPr/>
          </p:nvSpPr>
          <p:spPr bwMode="auto">
            <a:xfrm>
              <a:off x="5930181" y="2733765"/>
              <a:ext cx="2424061" cy="3385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dirty="0">
                  <a:latin typeface="Arial" charset="0"/>
                </a:rPr>
                <a:t>Breeder </a:t>
              </a:r>
              <a:r>
                <a:rPr lang="en-CA" altLang="en-US" sz="1600" dirty="0" smtClean="0">
                  <a:latin typeface="Arial" charset="0"/>
                </a:rPr>
                <a:t>Germplasm</a:t>
              </a:r>
              <a:endParaRPr lang="en-CA" altLang="en-US" sz="1600" dirty="0">
                <a:latin typeface="Arial" charset="0"/>
              </a:endParaRPr>
            </a:p>
          </p:txBody>
        </p:sp>
        <p:sp>
          <p:nvSpPr>
            <p:cNvPr id="97" name="Right Arrow 96"/>
            <p:cNvSpPr/>
            <p:nvPr/>
          </p:nvSpPr>
          <p:spPr bwMode="auto">
            <a:xfrm>
              <a:off x="5180134" y="2847530"/>
              <a:ext cx="750047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98" name="Right Arrow 97"/>
            <p:cNvSpPr/>
            <p:nvPr/>
          </p:nvSpPr>
          <p:spPr bwMode="auto">
            <a:xfrm flipH="1">
              <a:off x="2551664" y="2823846"/>
              <a:ext cx="793021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83957" y="3068960"/>
            <a:ext cx="7735660" cy="1027857"/>
            <a:chOff x="583957" y="3068960"/>
            <a:chExt cx="7735660" cy="1027857"/>
          </a:xfrm>
        </p:grpSpPr>
        <p:sp>
          <p:nvSpPr>
            <p:cNvPr id="6" name="TextBox 15"/>
            <p:cNvSpPr txBox="1">
              <a:spLocks noChangeArrowheads="1"/>
            </p:cNvSpPr>
            <p:nvPr/>
          </p:nvSpPr>
          <p:spPr bwMode="auto">
            <a:xfrm>
              <a:off x="5964805" y="3789040"/>
              <a:ext cx="2354812" cy="30777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Evaluate field &amp; seed Traits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8" name="TextBox 19"/>
            <p:cNvSpPr txBox="1">
              <a:spLocks noChangeArrowheads="1"/>
            </p:cNvSpPr>
            <p:nvPr/>
          </p:nvSpPr>
          <p:spPr bwMode="auto">
            <a:xfrm>
              <a:off x="3203848" y="3789039"/>
              <a:ext cx="2232247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>
                <a:defRPr/>
              </a:pPr>
              <a:r>
                <a:rPr lang="en-CA" altLang="en-US" sz="1400" dirty="0" smtClean="0"/>
                <a:t>Genotype / Trait database</a:t>
              </a:r>
            </a:p>
          </p:txBody>
        </p:sp>
        <p:sp>
          <p:nvSpPr>
            <p:cNvPr id="36" name="TextBox 18"/>
            <p:cNvSpPr txBox="1">
              <a:spLocks noChangeArrowheads="1"/>
            </p:cNvSpPr>
            <p:nvPr/>
          </p:nvSpPr>
          <p:spPr bwMode="auto">
            <a:xfrm>
              <a:off x="583957" y="3789040"/>
              <a:ext cx="1743075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>
                <a:defRPr/>
              </a:pPr>
              <a:r>
                <a:rPr lang="en-CA" altLang="en-US" sz="1400" dirty="0" smtClean="0"/>
                <a:t>Consensus map</a:t>
              </a:r>
            </a:p>
          </p:txBody>
        </p:sp>
        <p:sp>
          <p:nvSpPr>
            <p:cNvPr id="99" name="Right Arrow 98"/>
            <p:cNvSpPr/>
            <p:nvPr/>
          </p:nvSpPr>
          <p:spPr bwMode="auto">
            <a:xfrm rot="16200000" flipH="1">
              <a:off x="956784" y="3375169"/>
              <a:ext cx="716722" cy="11102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0" name="Right Arrow 99"/>
            <p:cNvSpPr/>
            <p:nvPr/>
          </p:nvSpPr>
          <p:spPr bwMode="auto">
            <a:xfrm rot="16200000" flipH="1">
              <a:off x="6678406" y="3371808"/>
              <a:ext cx="716722" cy="11102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1" name="Right Arrow 100"/>
            <p:cNvSpPr/>
            <p:nvPr/>
          </p:nvSpPr>
          <p:spPr bwMode="auto">
            <a:xfrm>
              <a:off x="2327032" y="3887416"/>
              <a:ext cx="876816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2" name="Right Arrow 101"/>
            <p:cNvSpPr/>
            <p:nvPr/>
          </p:nvSpPr>
          <p:spPr bwMode="auto">
            <a:xfrm flipH="1">
              <a:off x="5425350" y="3901652"/>
              <a:ext cx="539455" cy="9678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3" name="Right Arrow 102"/>
            <p:cNvSpPr/>
            <p:nvPr/>
          </p:nvSpPr>
          <p:spPr bwMode="auto">
            <a:xfrm rot="19254710" flipH="1">
              <a:off x="5148986" y="3387506"/>
              <a:ext cx="1092098" cy="8875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044307" y="4096817"/>
            <a:ext cx="2436204" cy="792088"/>
            <a:chOff x="3044307" y="4096817"/>
            <a:chExt cx="2436204" cy="792088"/>
          </a:xfrm>
        </p:grpSpPr>
        <p:sp>
          <p:nvSpPr>
            <p:cNvPr id="37" name="TextBox 21"/>
            <p:cNvSpPr txBox="1">
              <a:spLocks noChangeArrowheads="1"/>
            </p:cNvSpPr>
            <p:nvPr/>
          </p:nvSpPr>
          <p:spPr bwMode="auto">
            <a:xfrm>
              <a:off x="3044307" y="4581128"/>
              <a:ext cx="2436204" cy="30777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Analyse population structure 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104" name="Right Arrow 103"/>
            <p:cNvSpPr/>
            <p:nvPr/>
          </p:nvSpPr>
          <p:spPr bwMode="auto">
            <a:xfrm rot="16200000" flipH="1">
              <a:off x="3964740" y="4283460"/>
              <a:ext cx="484311" cy="11102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996754" y="4888905"/>
            <a:ext cx="2646433" cy="677372"/>
            <a:chOff x="2996754" y="4888905"/>
            <a:chExt cx="2646433" cy="677372"/>
          </a:xfrm>
        </p:grpSpPr>
        <p:sp>
          <p:nvSpPr>
            <p:cNvPr id="19" name="TextBox 21"/>
            <p:cNvSpPr txBox="1">
              <a:spLocks noChangeArrowheads="1"/>
            </p:cNvSpPr>
            <p:nvPr/>
          </p:nvSpPr>
          <p:spPr bwMode="auto">
            <a:xfrm>
              <a:off x="2996754" y="5258500"/>
              <a:ext cx="2646433" cy="30777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Associate markers with traits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105" name="Right Arrow 104"/>
            <p:cNvSpPr/>
            <p:nvPr/>
          </p:nvSpPr>
          <p:spPr bwMode="auto">
            <a:xfrm rot="16200000" flipH="1">
              <a:off x="4016383" y="5012475"/>
              <a:ext cx="369597" cy="12245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483768" y="5579682"/>
            <a:ext cx="3557282" cy="696760"/>
            <a:chOff x="2483768" y="5579682"/>
            <a:chExt cx="3557282" cy="696760"/>
          </a:xfrm>
        </p:grpSpPr>
        <p:sp>
          <p:nvSpPr>
            <p:cNvPr id="89" name="TextBox 21"/>
            <p:cNvSpPr txBox="1">
              <a:spLocks noChangeArrowheads="1"/>
            </p:cNvSpPr>
            <p:nvPr/>
          </p:nvSpPr>
          <p:spPr bwMode="auto">
            <a:xfrm>
              <a:off x="2483768" y="5968665"/>
              <a:ext cx="3557282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  <a:sym typeface="Wingdings" pitchFamily="2" charset="2"/>
                </a:rPr>
                <a:t>Breeding assays + genomic </a:t>
              </a:r>
              <a:r>
                <a:rPr lang="en-CA" altLang="en-US" sz="1400" dirty="0">
                  <a:latin typeface="Arial" charset="0"/>
                  <a:sym typeface="Wingdings" pitchFamily="2" charset="2"/>
                </a:rPr>
                <a:t>selection 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106" name="Right Arrow 105"/>
            <p:cNvSpPr/>
            <p:nvPr/>
          </p:nvSpPr>
          <p:spPr bwMode="auto">
            <a:xfrm rot="16200000" flipH="1">
              <a:off x="4016383" y="5703252"/>
              <a:ext cx="369597" cy="12245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241770" y="3456939"/>
            <a:ext cx="2695013" cy="1083001"/>
          </a:xfrm>
          <a:prstGeom prst="ellipse">
            <a:avLst/>
          </a:prstGeom>
          <a:noFill/>
          <a:ln w="603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39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consensus map challenge</a:t>
            </a:r>
            <a:endParaRPr lang="en-CA" alt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Consensus map is an </a:t>
            </a:r>
            <a:r>
              <a:rPr lang="en-US" altLang="en-US" u="sng" dirty="0" smtClean="0"/>
              <a:t>abstraction</a:t>
            </a:r>
            <a:r>
              <a:rPr lang="en-US" altLang="en-US" dirty="0" smtClean="0"/>
              <a:t> </a:t>
            </a:r>
            <a:endParaRPr lang="en-US" altLang="en-US" sz="2000" dirty="0"/>
          </a:p>
          <a:p>
            <a:r>
              <a:rPr lang="en-US" altLang="en-US" dirty="0" smtClean="0"/>
              <a:t>Smooth out errors in component maps </a:t>
            </a:r>
          </a:p>
          <a:p>
            <a:r>
              <a:rPr lang="en-US" altLang="en-US" dirty="0" smtClean="0"/>
              <a:t>Put all markers on one map</a:t>
            </a:r>
          </a:p>
          <a:p>
            <a:r>
              <a:rPr lang="en-US" altLang="en-US" dirty="0" smtClean="0"/>
              <a:t>Find </a:t>
            </a:r>
            <a:r>
              <a:rPr lang="en-US" altLang="en-US" i="1" dirty="0" smtClean="0"/>
              <a:t>‘most popular order’ </a:t>
            </a:r>
            <a:r>
              <a:rPr lang="en-US" altLang="en-US" dirty="0" smtClean="0"/>
              <a:t>when </a:t>
            </a:r>
            <a:r>
              <a:rPr lang="en-US" altLang="en-US" u="sng" dirty="0" smtClean="0"/>
              <a:t>real differences exist </a:t>
            </a:r>
          </a:p>
          <a:p>
            <a:r>
              <a:rPr lang="en-US" altLang="en-US" b="1" u="sng" dirty="0" smtClean="0"/>
              <a:t>Why</a:t>
            </a:r>
            <a:r>
              <a:rPr lang="en-US" altLang="en-US" dirty="0" smtClean="0"/>
              <a:t> ?</a:t>
            </a:r>
          </a:p>
          <a:p>
            <a:pPr lvl="1"/>
            <a:r>
              <a:rPr lang="en-US" altLang="en-US" dirty="0" smtClean="0"/>
              <a:t>Merge information from diverse studies</a:t>
            </a:r>
          </a:p>
          <a:p>
            <a:pPr lvl="1"/>
            <a:r>
              <a:rPr lang="en-US" altLang="en-US" dirty="0" smtClean="0"/>
              <a:t>Plan experiments</a:t>
            </a:r>
          </a:p>
          <a:p>
            <a:pPr lvl="1"/>
            <a:r>
              <a:rPr lang="en-US" altLang="en-US" dirty="0"/>
              <a:t>Organize </a:t>
            </a:r>
            <a:r>
              <a:rPr lang="en-US" altLang="en-US" dirty="0" smtClean="0"/>
              <a:t>database</a:t>
            </a:r>
          </a:p>
          <a:p>
            <a:pPr lvl="1"/>
            <a:r>
              <a:rPr lang="en-US" altLang="en-US" dirty="0"/>
              <a:t>Predict optimum </a:t>
            </a:r>
            <a:r>
              <a:rPr lang="en-US" altLang="en-US" dirty="0" smtClean="0"/>
              <a:t>genotypes </a:t>
            </a:r>
          </a:p>
          <a:p>
            <a:pPr lvl="1"/>
            <a:r>
              <a:rPr lang="en-US" altLang="en-US" dirty="0" smtClean="0"/>
              <a:t>Sequence genome, clone genes, perfect predictions</a:t>
            </a:r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8C252BC-D1C1-4593-9F8F-B3E82881E796}" type="slidenum">
              <a:rPr lang="en-US" altLang="en-US" sz="1400" smtClean="0"/>
              <a:pPr/>
              <a:t>14</a:t>
            </a:fld>
            <a:endParaRPr lang="en-US" altLang="en-US" sz="14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62664" cy="914400"/>
          </a:xfrm>
        </p:spPr>
        <p:txBody>
          <a:bodyPr/>
          <a:lstStyle/>
          <a:p>
            <a:r>
              <a:rPr lang="en-US" dirty="0" smtClean="0"/>
              <a:t>Building block populations (“component maps”)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E9D7-C658-6145-8362-68B6A98BC389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847418"/>
              </p:ext>
            </p:extLst>
          </p:nvPr>
        </p:nvGraphicFramePr>
        <p:xfrm>
          <a:off x="251521" y="1268764"/>
          <a:ext cx="8620659" cy="5336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707"/>
                <a:gridCol w="778538"/>
                <a:gridCol w="1046047"/>
                <a:gridCol w="1263407"/>
                <a:gridCol w="1575863"/>
                <a:gridCol w="2073097"/>
              </a:tblGrid>
              <a:tr h="4104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Population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Abbr.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Pop. Size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Marker</a:t>
                      </a:r>
                      <a:r>
                        <a:rPr lang="en-US" sz="1600" baseline="0" dirty="0" smtClean="0">
                          <a:latin typeface="+mn-lt"/>
                        </a:rPr>
                        <a:t> Type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Contributed by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Reference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41049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n-lt"/>
                        </a:rPr>
                        <a:t>GS-7 x Boyer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n-lt"/>
                        </a:rPr>
                        <a:t>GB</a:t>
                      </a:r>
                    </a:p>
                  </a:txBody>
                  <a:tcPr marL="117336" marR="11733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n-lt"/>
                        </a:rPr>
                        <a:t>76</a:t>
                      </a:r>
                    </a:p>
                  </a:txBody>
                  <a:tcPr marL="117336" marR="11733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n-lt"/>
                        </a:rPr>
                        <a:t>6K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+mn-lt"/>
                        </a:rPr>
                        <a:t>Bonman</a:t>
                      </a:r>
                      <a:r>
                        <a:rPr lang="en-US" sz="1400" baseline="0" dirty="0" smtClean="0">
                          <a:latin typeface="+mn-lt"/>
                        </a:rPr>
                        <a:t> et al. 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+mn-lt"/>
                        </a:rPr>
                        <a:t>Babiker</a:t>
                      </a:r>
                      <a:r>
                        <a:rPr lang="en-US" sz="1400" baseline="0" dirty="0" smtClean="0">
                          <a:latin typeface="+mn-lt"/>
                        </a:rPr>
                        <a:t> et al. in press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41049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+mn-lt"/>
                        </a:rPr>
                        <a:t>Provena</a:t>
                      </a:r>
                      <a:r>
                        <a:rPr lang="en-US" sz="1400" dirty="0" smtClean="0">
                          <a:latin typeface="+mn-lt"/>
                        </a:rPr>
                        <a:t> x GS-7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PGS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336" marR="11733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n-lt"/>
                        </a:rPr>
                        <a:t>98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17336" marR="11733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6K, GBS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+mn-lt"/>
                        </a:rPr>
                        <a:t>Bonman</a:t>
                      </a:r>
                      <a:r>
                        <a:rPr lang="en-US" sz="1400" baseline="0" dirty="0" smtClean="0">
                          <a:latin typeface="+mn-lt"/>
                        </a:rPr>
                        <a:t> et al. 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+mn-lt"/>
                        </a:rPr>
                        <a:t>Babiker</a:t>
                      </a:r>
                      <a:r>
                        <a:rPr lang="en-CA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et al. in press</a:t>
                      </a:r>
                      <a:endParaRPr lang="en-US" sz="14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049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+mn-lt"/>
                        </a:rPr>
                        <a:t>Provena</a:t>
                      </a:r>
                      <a:r>
                        <a:rPr lang="en-US" sz="1400" dirty="0" smtClean="0">
                          <a:latin typeface="+mn-lt"/>
                        </a:rPr>
                        <a:t> x</a:t>
                      </a:r>
                      <a:r>
                        <a:rPr lang="en-US" sz="1400" baseline="0" dirty="0" smtClean="0">
                          <a:latin typeface="+mn-lt"/>
                        </a:rPr>
                        <a:t> Boyer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PB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336" marR="11733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n-lt"/>
                        </a:rPr>
                        <a:t>139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17336" marR="11733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6K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+mn-lt"/>
                        </a:rPr>
                        <a:t>Bonman</a:t>
                      </a:r>
                      <a:r>
                        <a:rPr lang="en-US" sz="1400" baseline="0" dirty="0" smtClean="0">
                          <a:latin typeface="+mn-lt"/>
                        </a:rPr>
                        <a:t> et al. 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+mn-lt"/>
                        </a:rPr>
                        <a:t>Babiker</a:t>
                      </a:r>
                      <a:r>
                        <a:rPr lang="en-US" sz="1400" dirty="0" smtClean="0">
                          <a:latin typeface="+mn-lt"/>
                        </a:rPr>
                        <a:t> et al. in press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41049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n-lt"/>
                        </a:rPr>
                        <a:t>86-1156 x </a:t>
                      </a:r>
                      <a:r>
                        <a:rPr lang="en-US" sz="1400" dirty="0" err="1" smtClean="0">
                          <a:latin typeface="+mn-lt"/>
                        </a:rPr>
                        <a:t>Clintland</a:t>
                      </a:r>
                      <a:r>
                        <a:rPr lang="en-US" sz="1400" dirty="0" smtClean="0">
                          <a:latin typeface="+mn-lt"/>
                        </a:rPr>
                        <a:t> 64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IL4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336" marR="11733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n-lt"/>
                        </a:rPr>
                        <a:t>112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17336" marR="11733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6K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Kolb</a:t>
                      </a:r>
                      <a:r>
                        <a:rPr lang="en-US" sz="1400" baseline="0" dirty="0" smtClean="0">
                          <a:latin typeface="+mn-lt"/>
                        </a:rPr>
                        <a:t> et al. 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+mn-lt"/>
                        </a:rPr>
                        <a:t>Foresman</a:t>
                      </a:r>
                      <a:r>
                        <a:rPr lang="en-US" sz="1400" baseline="0" dirty="0" smtClean="0">
                          <a:latin typeface="+mn-lt"/>
                        </a:rPr>
                        <a:t> et al., in press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41049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n-lt"/>
                        </a:rPr>
                        <a:t>86-6404 x </a:t>
                      </a:r>
                      <a:r>
                        <a:rPr lang="en-US" sz="1400" dirty="0" err="1" smtClean="0">
                          <a:latin typeface="+mn-lt"/>
                        </a:rPr>
                        <a:t>Clintlant</a:t>
                      </a:r>
                      <a:r>
                        <a:rPr lang="en-US" sz="1400" dirty="0" smtClean="0">
                          <a:latin typeface="+mn-lt"/>
                        </a:rPr>
                        <a:t> 64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IL5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336" marR="11733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</a:t>
                      </a:r>
                    </a:p>
                  </a:txBody>
                  <a:tcPr marL="16297" marR="16297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6K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Kolb</a:t>
                      </a:r>
                      <a:r>
                        <a:rPr lang="en-US" sz="1400" baseline="0" dirty="0" smtClean="0">
                          <a:latin typeface="+mn-lt"/>
                        </a:rPr>
                        <a:t> et al.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+mn-lt"/>
                        </a:rPr>
                        <a:t>Foresman</a:t>
                      </a:r>
                      <a:r>
                        <a:rPr lang="en-US" sz="1400" baseline="0" dirty="0" smtClean="0">
                          <a:latin typeface="+mn-lt"/>
                        </a:rPr>
                        <a:t> et al., in press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41049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+mn-lt"/>
                        </a:rPr>
                        <a:t>Assiniboia</a:t>
                      </a:r>
                      <a:r>
                        <a:rPr lang="en-US" sz="1400" dirty="0" smtClean="0">
                          <a:latin typeface="+mn-lt"/>
                        </a:rPr>
                        <a:t> x MN841801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336" marR="11733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</a:t>
                      </a:r>
                    </a:p>
                  </a:txBody>
                  <a:tcPr marL="16297" marR="16297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6K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Mitchell-Fetch</a:t>
                      </a:r>
                      <a:r>
                        <a:rPr lang="en-US" sz="1400" baseline="0" dirty="0" smtClean="0">
                          <a:latin typeface="+mn-lt"/>
                        </a:rPr>
                        <a:t> et al.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+mn-lt"/>
                        </a:rPr>
                        <a:t>Nanjappa</a:t>
                      </a:r>
                      <a:r>
                        <a:rPr lang="en-US" sz="1400" baseline="0" dirty="0" smtClean="0">
                          <a:latin typeface="+mn-lt"/>
                        </a:rPr>
                        <a:t> et al. in press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41049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+mn-lt"/>
                        </a:rPr>
                        <a:t>Otana</a:t>
                      </a:r>
                      <a:r>
                        <a:rPr lang="en-US" sz="1400" dirty="0" smtClean="0">
                          <a:latin typeface="+mn-lt"/>
                        </a:rPr>
                        <a:t> x PI269616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n-lt"/>
                        </a:rPr>
                        <a:t>OP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17336" marR="11733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16297" marR="16297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6K, GBS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Carson</a:t>
                      </a:r>
                      <a:r>
                        <a:rPr lang="en-US" sz="1400" baseline="0" dirty="0" smtClean="0">
                          <a:latin typeface="+mn-lt"/>
                        </a:rPr>
                        <a:t> et al.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Oliver et  al., 2013</a:t>
                      </a:r>
                      <a:endParaRPr lang="en-US" sz="14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049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n-lt"/>
                        </a:rPr>
                        <a:t>CDC </a:t>
                      </a:r>
                      <a:r>
                        <a:rPr lang="en-US" sz="1400" dirty="0" err="1" smtClean="0">
                          <a:latin typeface="+mn-lt"/>
                        </a:rPr>
                        <a:t>SolFi</a:t>
                      </a:r>
                      <a:r>
                        <a:rPr lang="en-US" sz="1400" dirty="0" smtClean="0">
                          <a:latin typeface="+mn-lt"/>
                        </a:rPr>
                        <a:t> x </a:t>
                      </a:r>
                      <a:r>
                        <a:rPr lang="en-US" sz="1400" dirty="0" err="1" smtClean="0">
                          <a:latin typeface="+mn-lt"/>
                        </a:rPr>
                        <a:t>HiFi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n-lt"/>
                        </a:rPr>
                        <a:t>SH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17336" marR="11733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16297" marR="16297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6K, GBS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Beattie</a:t>
                      </a:r>
                      <a:r>
                        <a:rPr lang="en-US" sz="1400" baseline="0" dirty="0" smtClean="0">
                          <a:latin typeface="+mn-lt"/>
                        </a:rPr>
                        <a:t> et al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Oliver et  al., 2013</a:t>
                      </a:r>
                      <a:endParaRPr lang="en-US" sz="14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049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n-lt"/>
                        </a:rPr>
                        <a:t>Dal x Exeter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n-lt"/>
                        </a:rPr>
                        <a:t>DE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17336" marR="11733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16297" marR="16297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6K,GBS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n-lt"/>
                        </a:rPr>
                        <a:t>Tinker</a:t>
                      </a:r>
                      <a:r>
                        <a:rPr lang="en-US" sz="1400" baseline="0" dirty="0" smtClean="0">
                          <a:latin typeface="+mn-lt"/>
                        </a:rPr>
                        <a:t> et al.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Hizbai</a:t>
                      </a: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et al., 2012</a:t>
                      </a:r>
                      <a:endParaRPr lang="en-US" sz="14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049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+mn-lt"/>
                        </a:rPr>
                        <a:t>Hurdal</a:t>
                      </a:r>
                      <a:r>
                        <a:rPr lang="en-US" sz="1400" dirty="0" smtClean="0">
                          <a:latin typeface="+mn-lt"/>
                        </a:rPr>
                        <a:t> x Z-597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n-lt"/>
                        </a:rPr>
                        <a:t>HZ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17336" marR="11733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16297" marR="16297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6K,GBS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+mn-lt"/>
                        </a:rPr>
                        <a:t>Bjørnstad</a:t>
                      </a:r>
                      <a:r>
                        <a:rPr lang="en-US" sz="1400" dirty="0" smtClean="0">
                          <a:latin typeface="+mn-lt"/>
                        </a:rPr>
                        <a:t> et al.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Oliver et  al., 2013</a:t>
                      </a:r>
                      <a:endParaRPr lang="en-US" sz="14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049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n-lt"/>
                        </a:rPr>
                        <a:t>Ogle x TAMO 301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n-lt"/>
                        </a:rPr>
                        <a:t>OT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17336" marR="11733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16297" marR="16297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6K, GBS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Jackson</a:t>
                      </a:r>
                      <a:r>
                        <a:rPr lang="en-US" sz="1400" baseline="0" dirty="0" smtClean="0">
                          <a:latin typeface="+mn-lt"/>
                        </a:rPr>
                        <a:t> et al.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Portyanko</a:t>
                      </a: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et al., 1995</a:t>
                      </a:r>
                      <a:endParaRPr lang="en-US" sz="14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049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+mn-lt"/>
                        </a:rPr>
                        <a:t>Kanota</a:t>
                      </a:r>
                      <a:r>
                        <a:rPr lang="en-US" sz="1400" dirty="0" smtClean="0">
                          <a:latin typeface="+mn-lt"/>
                        </a:rPr>
                        <a:t> x Ogle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n-lt"/>
                        </a:rPr>
                        <a:t>KO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17336" marR="117336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16297" marR="16297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6K, GBS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Tinker et al.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O'Donoughue</a:t>
                      </a: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et al., 1995</a:t>
                      </a:r>
                      <a:endParaRPr lang="en-US" sz="14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4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Density Hexaploid Oat Map</a:t>
            </a:r>
          </a:p>
        </p:txBody>
      </p:sp>
      <p:pic>
        <p:nvPicPr>
          <p:cNvPr id="4" name="Picture 3" descr="OatGenomePP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3" b="19696"/>
          <a:stretch/>
        </p:blipFill>
        <p:spPr>
          <a:xfrm>
            <a:off x="1" y="1774833"/>
            <a:ext cx="9144000" cy="395842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E9D7-C658-6145-8362-68B6A98BC38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496" y="1556792"/>
            <a:ext cx="30187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1C       2C        3C      4C        5C       6C        7C</a:t>
            </a:r>
            <a:endParaRPr lang="en-CA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1556792"/>
            <a:ext cx="25330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8A       9D       10D     11A     12D    13A</a:t>
            </a:r>
            <a:endParaRPr lang="en-CA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5584874" y="1556792"/>
            <a:ext cx="35044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14D      15A     16A     17A      18D     19A     20D     21D</a:t>
            </a:r>
            <a:endParaRPr lang="en-CA" sz="1050" dirty="0"/>
          </a:p>
        </p:txBody>
      </p:sp>
    </p:spTree>
    <p:extLst>
      <p:ext uri="{BB962C8B-B14F-4D97-AF65-F5344CB8AC3E}">
        <p14:creationId xmlns:p14="http://schemas.microsoft.com/office/powerpoint/2010/main" val="31572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65869"/>
            <a:ext cx="7772400" cy="675928"/>
          </a:xfrm>
        </p:spPr>
        <p:txBody>
          <a:bodyPr/>
          <a:lstStyle/>
          <a:p>
            <a:r>
              <a:rPr lang="en-US" dirty="0" smtClean="0"/>
              <a:t>CORE Concept Summary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28184"/>
            <a:ext cx="1905000" cy="457200"/>
          </a:xfrm>
        </p:spPr>
        <p:txBody>
          <a:bodyPr/>
          <a:lstStyle/>
          <a:p>
            <a:pPr>
              <a:defRPr/>
            </a:pPr>
            <a:fld id="{3EB83B2D-A469-4B36-BFEA-75CDDB918AB7}" type="slidenum">
              <a:rPr lang="en-US" altLang="en-US" sz="1800" smtClean="0"/>
              <a:pPr>
                <a:defRPr/>
              </a:pPr>
              <a:t>17</a:t>
            </a:fld>
            <a:endParaRPr lang="en-US" altLang="en-US" sz="1800" b="0"/>
          </a:p>
        </p:txBody>
      </p:sp>
      <p:grpSp>
        <p:nvGrpSpPr>
          <p:cNvPr id="107" name="Group 106"/>
          <p:cNvGrpSpPr/>
          <p:nvPr/>
        </p:nvGrpSpPr>
        <p:grpSpPr>
          <a:xfrm>
            <a:off x="511726" y="1328174"/>
            <a:ext cx="7877882" cy="1812794"/>
            <a:chOff x="511726" y="1328174"/>
            <a:chExt cx="7877882" cy="1812794"/>
          </a:xfrm>
        </p:grpSpPr>
        <p:sp>
          <p:nvSpPr>
            <p:cNvPr id="24" name="TextBox 5"/>
            <p:cNvSpPr txBox="1">
              <a:spLocks noChangeArrowheads="1"/>
            </p:cNvSpPr>
            <p:nvPr/>
          </p:nvSpPr>
          <p:spPr bwMode="auto">
            <a:xfrm>
              <a:off x="511726" y="1328174"/>
              <a:ext cx="1887538" cy="523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Representative DNA Sequence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32" name="TextBox 7"/>
            <p:cNvSpPr txBox="1">
              <a:spLocks noChangeArrowheads="1"/>
            </p:cNvSpPr>
            <p:nvPr/>
          </p:nvSpPr>
          <p:spPr bwMode="auto">
            <a:xfrm>
              <a:off x="5894815" y="1328174"/>
              <a:ext cx="2494793" cy="523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Discover genetic differences among oat varieties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45" name="TextBox 10"/>
            <p:cNvSpPr txBox="1">
              <a:spLocks noChangeArrowheads="1"/>
            </p:cNvSpPr>
            <p:nvPr/>
          </p:nvSpPr>
          <p:spPr bwMode="auto">
            <a:xfrm>
              <a:off x="3245703" y="1420507"/>
              <a:ext cx="2033412" cy="3385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dirty="0" smtClean="0">
                  <a:latin typeface="Arial" charset="0"/>
                </a:rPr>
                <a:t>Diverse germplasm </a:t>
              </a:r>
              <a:endParaRPr lang="en-CA" altLang="en-US" sz="1600" dirty="0">
                <a:latin typeface="Arial" charset="0"/>
              </a:endParaRPr>
            </a:p>
          </p:txBody>
        </p:sp>
        <p:sp>
          <p:nvSpPr>
            <p:cNvPr id="56" name="TextBox 12"/>
            <p:cNvSpPr txBox="1">
              <a:spLocks noChangeArrowheads="1"/>
            </p:cNvSpPr>
            <p:nvPr/>
          </p:nvSpPr>
          <p:spPr bwMode="auto">
            <a:xfrm>
              <a:off x="3344685" y="2617748"/>
              <a:ext cx="1835449" cy="523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>
                <a:defRPr/>
              </a:pPr>
              <a:r>
                <a:rPr lang="en-CA" altLang="en-US" sz="1400" dirty="0" smtClean="0"/>
                <a:t>Marker assays </a:t>
              </a:r>
            </a:p>
            <a:p>
              <a:pPr>
                <a:defRPr/>
              </a:pPr>
              <a:r>
                <a:rPr lang="en-CA" altLang="en-US" sz="1400" dirty="0"/>
                <a:t> </a:t>
              </a:r>
              <a:r>
                <a:rPr lang="en-CA" altLang="en-US" sz="1400" dirty="0" smtClean="0"/>
                <a:t>+ gene database</a:t>
              </a:r>
            </a:p>
          </p:txBody>
        </p:sp>
        <p:sp>
          <p:nvSpPr>
            <p:cNvPr id="93" name="Right Arrow 92"/>
            <p:cNvSpPr/>
            <p:nvPr/>
          </p:nvSpPr>
          <p:spPr bwMode="auto">
            <a:xfrm>
              <a:off x="2399264" y="1517776"/>
              <a:ext cx="846439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94" name="Right Arrow 93"/>
            <p:cNvSpPr/>
            <p:nvPr/>
          </p:nvSpPr>
          <p:spPr bwMode="auto">
            <a:xfrm flipH="1">
              <a:off x="5279115" y="1517776"/>
              <a:ext cx="615700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95" name="Right Arrow 94"/>
            <p:cNvSpPr/>
            <p:nvPr/>
          </p:nvSpPr>
          <p:spPr bwMode="auto">
            <a:xfrm rot="16200000" flipH="1">
              <a:off x="3777553" y="2132892"/>
              <a:ext cx="858687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59405" y="2733765"/>
            <a:ext cx="7994837" cy="338554"/>
            <a:chOff x="359405" y="2733765"/>
            <a:chExt cx="7994837" cy="338554"/>
          </a:xfrm>
        </p:grpSpPr>
        <p:sp>
          <p:nvSpPr>
            <p:cNvPr id="44" name="TextBox 8"/>
            <p:cNvSpPr txBox="1">
              <a:spLocks noChangeArrowheads="1"/>
            </p:cNvSpPr>
            <p:nvPr/>
          </p:nvSpPr>
          <p:spPr bwMode="auto">
            <a:xfrm>
              <a:off x="359405" y="2733765"/>
              <a:ext cx="2192181" cy="3385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dirty="0" smtClean="0">
                  <a:latin typeface="Arial" charset="0"/>
                </a:rPr>
                <a:t>Mapping germplasm</a:t>
              </a:r>
              <a:endParaRPr lang="en-CA" altLang="en-US" sz="1600" dirty="0">
                <a:latin typeface="Arial" charset="0"/>
              </a:endParaRPr>
            </a:p>
          </p:txBody>
        </p:sp>
        <p:sp>
          <p:nvSpPr>
            <p:cNvPr id="55" name="TextBox 9"/>
            <p:cNvSpPr txBox="1">
              <a:spLocks noChangeArrowheads="1"/>
            </p:cNvSpPr>
            <p:nvPr/>
          </p:nvSpPr>
          <p:spPr bwMode="auto">
            <a:xfrm>
              <a:off x="5930181" y="2733765"/>
              <a:ext cx="2424061" cy="3385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dirty="0">
                  <a:latin typeface="Arial" charset="0"/>
                </a:rPr>
                <a:t>Breeder </a:t>
              </a:r>
              <a:r>
                <a:rPr lang="en-CA" altLang="en-US" sz="1600" dirty="0" smtClean="0">
                  <a:latin typeface="Arial" charset="0"/>
                </a:rPr>
                <a:t>Germplasm</a:t>
              </a:r>
              <a:endParaRPr lang="en-CA" altLang="en-US" sz="1600" dirty="0">
                <a:latin typeface="Arial" charset="0"/>
              </a:endParaRPr>
            </a:p>
          </p:txBody>
        </p:sp>
        <p:sp>
          <p:nvSpPr>
            <p:cNvPr id="97" name="Right Arrow 96"/>
            <p:cNvSpPr/>
            <p:nvPr/>
          </p:nvSpPr>
          <p:spPr bwMode="auto">
            <a:xfrm>
              <a:off x="5180134" y="2847530"/>
              <a:ext cx="750047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98" name="Right Arrow 97"/>
            <p:cNvSpPr/>
            <p:nvPr/>
          </p:nvSpPr>
          <p:spPr bwMode="auto">
            <a:xfrm flipH="1">
              <a:off x="2551664" y="2823846"/>
              <a:ext cx="793021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83957" y="3068960"/>
            <a:ext cx="7735660" cy="1027857"/>
            <a:chOff x="583957" y="3068960"/>
            <a:chExt cx="7735660" cy="1027857"/>
          </a:xfrm>
        </p:grpSpPr>
        <p:sp>
          <p:nvSpPr>
            <p:cNvPr id="6" name="TextBox 15"/>
            <p:cNvSpPr txBox="1">
              <a:spLocks noChangeArrowheads="1"/>
            </p:cNvSpPr>
            <p:nvPr/>
          </p:nvSpPr>
          <p:spPr bwMode="auto">
            <a:xfrm>
              <a:off x="5964805" y="3789040"/>
              <a:ext cx="2354812" cy="30777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Evaluate field &amp; seed Traits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8" name="TextBox 19"/>
            <p:cNvSpPr txBox="1">
              <a:spLocks noChangeArrowheads="1"/>
            </p:cNvSpPr>
            <p:nvPr/>
          </p:nvSpPr>
          <p:spPr bwMode="auto">
            <a:xfrm>
              <a:off x="3203848" y="3789039"/>
              <a:ext cx="2232247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>
                <a:defRPr/>
              </a:pPr>
              <a:r>
                <a:rPr lang="en-CA" altLang="en-US" sz="1400" dirty="0" smtClean="0"/>
                <a:t>Genotype / Trait database</a:t>
              </a:r>
            </a:p>
          </p:txBody>
        </p:sp>
        <p:sp>
          <p:nvSpPr>
            <p:cNvPr id="36" name="TextBox 18"/>
            <p:cNvSpPr txBox="1">
              <a:spLocks noChangeArrowheads="1"/>
            </p:cNvSpPr>
            <p:nvPr/>
          </p:nvSpPr>
          <p:spPr bwMode="auto">
            <a:xfrm>
              <a:off x="583957" y="3789040"/>
              <a:ext cx="1743075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>
                <a:defRPr/>
              </a:pPr>
              <a:r>
                <a:rPr lang="en-CA" altLang="en-US" sz="1400" dirty="0" smtClean="0"/>
                <a:t>Consensus map</a:t>
              </a:r>
            </a:p>
          </p:txBody>
        </p:sp>
        <p:sp>
          <p:nvSpPr>
            <p:cNvPr id="99" name="Right Arrow 98"/>
            <p:cNvSpPr/>
            <p:nvPr/>
          </p:nvSpPr>
          <p:spPr bwMode="auto">
            <a:xfrm rot="16200000" flipH="1">
              <a:off x="956784" y="3375169"/>
              <a:ext cx="716722" cy="11102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0" name="Right Arrow 99"/>
            <p:cNvSpPr/>
            <p:nvPr/>
          </p:nvSpPr>
          <p:spPr bwMode="auto">
            <a:xfrm rot="16200000" flipH="1">
              <a:off x="6678406" y="3371808"/>
              <a:ext cx="716722" cy="11102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1" name="Right Arrow 100"/>
            <p:cNvSpPr/>
            <p:nvPr/>
          </p:nvSpPr>
          <p:spPr bwMode="auto">
            <a:xfrm>
              <a:off x="2327032" y="3887416"/>
              <a:ext cx="876816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2" name="Right Arrow 101"/>
            <p:cNvSpPr/>
            <p:nvPr/>
          </p:nvSpPr>
          <p:spPr bwMode="auto">
            <a:xfrm flipH="1">
              <a:off x="5425350" y="3901652"/>
              <a:ext cx="539455" cy="9678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3" name="Right Arrow 102"/>
            <p:cNvSpPr/>
            <p:nvPr/>
          </p:nvSpPr>
          <p:spPr bwMode="auto">
            <a:xfrm rot="19254710" flipH="1">
              <a:off x="5148986" y="3387506"/>
              <a:ext cx="1092098" cy="8875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044307" y="4096817"/>
            <a:ext cx="2436204" cy="792088"/>
            <a:chOff x="3044307" y="4096817"/>
            <a:chExt cx="2436204" cy="792088"/>
          </a:xfrm>
        </p:grpSpPr>
        <p:sp>
          <p:nvSpPr>
            <p:cNvPr id="37" name="TextBox 21"/>
            <p:cNvSpPr txBox="1">
              <a:spLocks noChangeArrowheads="1"/>
            </p:cNvSpPr>
            <p:nvPr/>
          </p:nvSpPr>
          <p:spPr bwMode="auto">
            <a:xfrm>
              <a:off x="3044307" y="4581128"/>
              <a:ext cx="2436204" cy="30777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Analyse population structure 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104" name="Right Arrow 103"/>
            <p:cNvSpPr/>
            <p:nvPr/>
          </p:nvSpPr>
          <p:spPr bwMode="auto">
            <a:xfrm rot="16200000" flipH="1">
              <a:off x="3964740" y="4283460"/>
              <a:ext cx="484311" cy="11102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996754" y="4888905"/>
            <a:ext cx="2646433" cy="677372"/>
            <a:chOff x="2996754" y="4888905"/>
            <a:chExt cx="2646433" cy="677372"/>
          </a:xfrm>
        </p:grpSpPr>
        <p:sp>
          <p:nvSpPr>
            <p:cNvPr id="19" name="TextBox 21"/>
            <p:cNvSpPr txBox="1">
              <a:spLocks noChangeArrowheads="1"/>
            </p:cNvSpPr>
            <p:nvPr/>
          </p:nvSpPr>
          <p:spPr bwMode="auto">
            <a:xfrm>
              <a:off x="2996754" y="5258500"/>
              <a:ext cx="2646433" cy="30777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Associate markers with traits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105" name="Right Arrow 104"/>
            <p:cNvSpPr/>
            <p:nvPr/>
          </p:nvSpPr>
          <p:spPr bwMode="auto">
            <a:xfrm rot="16200000" flipH="1">
              <a:off x="4016383" y="5012475"/>
              <a:ext cx="369597" cy="12245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483768" y="5579682"/>
            <a:ext cx="3557282" cy="696760"/>
            <a:chOff x="2483768" y="5579682"/>
            <a:chExt cx="3557282" cy="696760"/>
          </a:xfrm>
        </p:grpSpPr>
        <p:sp>
          <p:nvSpPr>
            <p:cNvPr id="89" name="TextBox 21"/>
            <p:cNvSpPr txBox="1">
              <a:spLocks noChangeArrowheads="1"/>
            </p:cNvSpPr>
            <p:nvPr/>
          </p:nvSpPr>
          <p:spPr bwMode="auto">
            <a:xfrm>
              <a:off x="2483768" y="5968665"/>
              <a:ext cx="3557282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  <a:sym typeface="Wingdings" pitchFamily="2" charset="2"/>
                </a:rPr>
                <a:t>Breeding assays + genomic </a:t>
              </a:r>
              <a:r>
                <a:rPr lang="en-CA" altLang="en-US" sz="1400" dirty="0">
                  <a:latin typeface="Arial" charset="0"/>
                  <a:sym typeface="Wingdings" pitchFamily="2" charset="2"/>
                </a:rPr>
                <a:t>selection 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106" name="Right Arrow 105"/>
            <p:cNvSpPr/>
            <p:nvPr/>
          </p:nvSpPr>
          <p:spPr bwMode="auto">
            <a:xfrm rot="16200000" flipH="1">
              <a:off x="4016383" y="5703252"/>
              <a:ext cx="369597" cy="12245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2771800" y="4378124"/>
            <a:ext cx="2904184" cy="713784"/>
          </a:xfrm>
          <a:prstGeom prst="ellipse">
            <a:avLst/>
          </a:prstGeom>
          <a:noFill/>
          <a:ln w="603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39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Spring and Winter are definitely different: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6256" y="6165304"/>
            <a:ext cx="1905000" cy="457200"/>
          </a:xfrm>
        </p:spPr>
        <p:txBody>
          <a:bodyPr/>
          <a:lstStyle/>
          <a:p>
            <a:pPr>
              <a:defRPr/>
            </a:pPr>
            <a:fld id="{3EB83B2D-A469-4B36-BFEA-75CDDB918AB7}" type="slidenum">
              <a:rPr lang="en-US" altLang="en-US" smtClean="0"/>
              <a:pPr>
                <a:defRPr/>
              </a:pPr>
              <a:t>18</a:t>
            </a:fld>
            <a:endParaRPr lang="en-US" altLang="en-US" b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47835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08720"/>
            <a:ext cx="7772400" cy="914400"/>
          </a:xfrm>
        </p:spPr>
        <p:txBody>
          <a:bodyPr/>
          <a:lstStyle/>
          <a:p>
            <a:r>
              <a:rPr lang="en-CA" dirty="0" smtClean="0"/>
              <a:t>Model-based analysis reveals structure of 17 different breeding programs / regions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83B2D-A469-4B36-BFEA-75CDDB918AB7}" type="slidenum">
              <a:rPr lang="en-US" altLang="en-US" smtClean="0"/>
              <a:pPr>
                <a:defRPr/>
              </a:pPr>
              <a:t>19</a:t>
            </a:fld>
            <a:endParaRPr lang="en-US" altLang="en-US" b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79914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892899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9226" y="3623456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NDSU</a:t>
            </a:r>
            <a:endParaRPr lang="en-C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3612445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Winn</a:t>
            </a:r>
            <a:endParaRPr lang="en-CA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3595333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Ottawa</a:t>
            </a:r>
            <a:endParaRPr lang="en-CA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731369" y="3573016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Nord</a:t>
            </a:r>
            <a:endParaRPr lang="en-CA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88250" y="3573016"/>
            <a:ext cx="65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Texas</a:t>
            </a:r>
            <a:endParaRPr lang="en-CA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244408" y="3573016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Idaho</a:t>
            </a:r>
            <a:endParaRPr lang="en-CA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17965" y="2564904"/>
            <a:ext cx="7229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Model:  K=10 (colours show % of diagnostic alleles)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765651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5"/>
          <p:cNvGrpSpPr>
            <a:grpSpLocks/>
          </p:cNvGrpSpPr>
          <p:nvPr/>
        </p:nvGrpSpPr>
        <p:grpSpPr bwMode="auto">
          <a:xfrm>
            <a:off x="6011863" y="5516563"/>
            <a:ext cx="3060700" cy="1225550"/>
            <a:chOff x="6012160" y="5517232"/>
            <a:chExt cx="3059832" cy="1225399"/>
          </a:xfrm>
        </p:grpSpPr>
        <p:pic>
          <p:nvPicPr>
            <p:cNvPr id="2458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5517232"/>
              <a:ext cx="2987824" cy="1225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Rectangle 4"/>
            <p:cNvSpPr>
              <a:spLocks noChangeArrowheads="1"/>
            </p:cNvSpPr>
            <p:nvPr/>
          </p:nvSpPr>
          <p:spPr bwMode="auto">
            <a:xfrm>
              <a:off x="6012160" y="6203202"/>
              <a:ext cx="216024" cy="539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2400"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76375" y="115888"/>
            <a:ext cx="6264275" cy="46196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a typeface="ＭＳ Ｐゴシック" pitchFamily="48" charset="-128"/>
              </a:rPr>
              <a:t>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pitchFamily="48" charset="-128"/>
              </a:rPr>
              <a:t>C</a:t>
            </a:r>
            <a:r>
              <a:rPr lang="en-US" b="1" dirty="0">
                <a:ea typeface="ＭＳ Ｐゴシック" pitchFamily="48" charset="-128"/>
              </a:rPr>
              <a:t>ollaborative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pitchFamily="48" charset="-128"/>
              </a:rPr>
              <a:t>O</a:t>
            </a:r>
            <a:r>
              <a:rPr lang="en-US" b="1" dirty="0">
                <a:ea typeface="ＭＳ Ｐゴシック" pitchFamily="48" charset="-128"/>
              </a:rPr>
              <a:t>at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pitchFamily="48" charset="-128"/>
              </a:rPr>
              <a:t>R</a:t>
            </a:r>
            <a:r>
              <a:rPr lang="en-US" b="1" dirty="0">
                <a:ea typeface="ＭＳ Ｐゴシック" pitchFamily="48" charset="-128"/>
              </a:rPr>
              <a:t>esearch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pitchFamily="48" charset="-128"/>
              </a:rPr>
              <a:t>E</a:t>
            </a:r>
            <a:r>
              <a:rPr lang="en-US" b="1" dirty="0">
                <a:ea typeface="ＭＳ Ｐゴシック" pitchFamily="48" charset="-128"/>
              </a:rPr>
              <a:t>nterprise</a:t>
            </a:r>
            <a:endParaRPr lang="en-CA" sz="1050" b="1" dirty="0">
              <a:ea typeface="ＭＳ Ｐゴシック" pitchFamily="4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233" y="3564393"/>
            <a:ext cx="2556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Mexico:</a:t>
            </a:r>
          </a:p>
          <a:p>
            <a:r>
              <a:rPr lang="en-US" sz="1200" dirty="0" smtClean="0"/>
              <a:t>Julio Huerta</a:t>
            </a:r>
          </a:p>
          <a:p>
            <a:r>
              <a:rPr lang="en-US" sz="1200" dirty="0"/>
              <a:t>Eduardo Villa senior </a:t>
            </a:r>
            <a:r>
              <a:rPr lang="en-US" sz="1200" dirty="0" smtClean="0"/>
              <a:t>Mir</a:t>
            </a:r>
          </a:p>
          <a:p>
            <a:r>
              <a:rPr lang="en-US" sz="1200" dirty="0"/>
              <a:t>Eduardo </a:t>
            </a:r>
            <a:r>
              <a:rPr lang="en-US" sz="1200" dirty="0" err="1"/>
              <a:t>Espitia</a:t>
            </a:r>
            <a:r>
              <a:rPr lang="en-US" sz="1200" dirty="0"/>
              <a:t> </a:t>
            </a:r>
            <a:endParaRPr lang="en-US" sz="1200" dirty="0" smtClean="0"/>
          </a:p>
          <a:p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6789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048672" cy="914400"/>
          </a:xfrm>
        </p:spPr>
        <p:txBody>
          <a:bodyPr/>
          <a:lstStyle/>
          <a:p>
            <a:r>
              <a:rPr lang="en-CA" dirty="0" smtClean="0"/>
              <a:t>Why does structure matter 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83B2D-A469-4B36-BFEA-75CDDB918AB7}" type="slidenum">
              <a:rPr lang="en-US" altLang="en-US" smtClean="0"/>
              <a:pPr>
                <a:defRPr/>
              </a:pPr>
              <a:t>20</a:t>
            </a:fld>
            <a:endParaRPr lang="en-US" altLang="en-US" b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7636137" cy="434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95736" y="1124744"/>
            <a:ext cx="2448272" cy="461665"/>
          </a:xfrm>
          <a:prstGeom prst="rect">
            <a:avLst/>
          </a:prstGeom>
          <a:solidFill>
            <a:srgbClr val="E3AC49"/>
          </a:solidFill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“Winter” alleles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174435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Texas varieties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177281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Northern Prairie Varieties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210854" y="4270883"/>
            <a:ext cx="3327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SNP and GBS markers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1124744"/>
            <a:ext cx="2448272" cy="461665"/>
          </a:xfrm>
          <a:prstGeom prst="rect">
            <a:avLst/>
          </a:prstGeom>
          <a:solidFill>
            <a:srgbClr val="328E4E"/>
          </a:solidFill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“Spring” alleles 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65869"/>
            <a:ext cx="7772400" cy="675928"/>
          </a:xfrm>
        </p:spPr>
        <p:txBody>
          <a:bodyPr/>
          <a:lstStyle/>
          <a:p>
            <a:r>
              <a:rPr lang="en-US" dirty="0" smtClean="0"/>
              <a:t>CORE Concept Summary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28184"/>
            <a:ext cx="1905000" cy="457200"/>
          </a:xfrm>
        </p:spPr>
        <p:txBody>
          <a:bodyPr/>
          <a:lstStyle/>
          <a:p>
            <a:pPr>
              <a:defRPr/>
            </a:pPr>
            <a:fld id="{3EB83B2D-A469-4B36-BFEA-75CDDB918AB7}" type="slidenum">
              <a:rPr lang="en-US" altLang="en-US" sz="1800" smtClean="0"/>
              <a:pPr>
                <a:defRPr/>
              </a:pPr>
              <a:t>21</a:t>
            </a:fld>
            <a:endParaRPr lang="en-US" altLang="en-US" sz="1800" b="0"/>
          </a:p>
        </p:txBody>
      </p:sp>
      <p:grpSp>
        <p:nvGrpSpPr>
          <p:cNvPr id="107" name="Group 106"/>
          <p:cNvGrpSpPr/>
          <p:nvPr/>
        </p:nvGrpSpPr>
        <p:grpSpPr>
          <a:xfrm>
            <a:off x="511726" y="1328174"/>
            <a:ext cx="7877882" cy="1812794"/>
            <a:chOff x="511726" y="1328174"/>
            <a:chExt cx="7877882" cy="1812794"/>
          </a:xfrm>
        </p:grpSpPr>
        <p:sp>
          <p:nvSpPr>
            <p:cNvPr id="24" name="TextBox 5"/>
            <p:cNvSpPr txBox="1">
              <a:spLocks noChangeArrowheads="1"/>
            </p:cNvSpPr>
            <p:nvPr/>
          </p:nvSpPr>
          <p:spPr bwMode="auto">
            <a:xfrm>
              <a:off x="511726" y="1328174"/>
              <a:ext cx="1887538" cy="523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Representative DNA Sequence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32" name="TextBox 7"/>
            <p:cNvSpPr txBox="1">
              <a:spLocks noChangeArrowheads="1"/>
            </p:cNvSpPr>
            <p:nvPr/>
          </p:nvSpPr>
          <p:spPr bwMode="auto">
            <a:xfrm>
              <a:off x="5894815" y="1328174"/>
              <a:ext cx="2494793" cy="523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Discover genetic differences among oat varieties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45" name="TextBox 10"/>
            <p:cNvSpPr txBox="1">
              <a:spLocks noChangeArrowheads="1"/>
            </p:cNvSpPr>
            <p:nvPr/>
          </p:nvSpPr>
          <p:spPr bwMode="auto">
            <a:xfrm>
              <a:off x="3245703" y="1420507"/>
              <a:ext cx="2033412" cy="3385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dirty="0" smtClean="0">
                  <a:latin typeface="Arial" charset="0"/>
                </a:rPr>
                <a:t>Diverse germplasm </a:t>
              </a:r>
              <a:endParaRPr lang="en-CA" altLang="en-US" sz="1600" dirty="0">
                <a:latin typeface="Arial" charset="0"/>
              </a:endParaRPr>
            </a:p>
          </p:txBody>
        </p:sp>
        <p:sp>
          <p:nvSpPr>
            <p:cNvPr id="56" name="TextBox 12"/>
            <p:cNvSpPr txBox="1">
              <a:spLocks noChangeArrowheads="1"/>
            </p:cNvSpPr>
            <p:nvPr/>
          </p:nvSpPr>
          <p:spPr bwMode="auto">
            <a:xfrm>
              <a:off x="3344685" y="2617748"/>
              <a:ext cx="1835449" cy="523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>
                <a:defRPr/>
              </a:pPr>
              <a:r>
                <a:rPr lang="en-CA" altLang="en-US" sz="1400" dirty="0" smtClean="0"/>
                <a:t>Marker assays </a:t>
              </a:r>
            </a:p>
            <a:p>
              <a:pPr>
                <a:defRPr/>
              </a:pPr>
              <a:r>
                <a:rPr lang="en-CA" altLang="en-US" sz="1400" dirty="0"/>
                <a:t> </a:t>
              </a:r>
              <a:r>
                <a:rPr lang="en-CA" altLang="en-US" sz="1400" dirty="0" smtClean="0"/>
                <a:t>+ gene database</a:t>
              </a:r>
            </a:p>
          </p:txBody>
        </p:sp>
        <p:sp>
          <p:nvSpPr>
            <p:cNvPr id="93" name="Right Arrow 92"/>
            <p:cNvSpPr/>
            <p:nvPr/>
          </p:nvSpPr>
          <p:spPr bwMode="auto">
            <a:xfrm>
              <a:off x="2399264" y="1517776"/>
              <a:ext cx="846439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94" name="Right Arrow 93"/>
            <p:cNvSpPr/>
            <p:nvPr/>
          </p:nvSpPr>
          <p:spPr bwMode="auto">
            <a:xfrm flipH="1">
              <a:off x="5279115" y="1517776"/>
              <a:ext cx="615700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95" name="Right Arrow 94"/>
            <p:cNvSpPr/>
            <p:nvPr/>
          </p:nvSpPr>
          <p:spPr bwMode="auto">
            <a:xfrm rot="16200000" flipH="1">
              <a:off x="3777553" y="2132892"/>
              <a:ext cx="858687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59405" y="2733765"/>
            <a:ext cx="7994837" cy="338554"/>
            <a:chOff x="359405" y="2733765"/>
            <a:chExt cx="7994837" cy="338554"/>
          </a:xfrm>
        </p:grpSpPr>
        <p:sp>
          <p:nvSpPr>
            <p:cNvPr id="44" name="TextBox 8"/>
            <p:cNvSpPr txBox="1">
              <a:spLocks noChangeArrowheads="1"/>
            </p:cNvSpPr>
            <p:nvPr/>
          </p:nvSpPr>
          <p:spPr bwMode="auto">
            <a:xfrm>
              <a:off x="359405" y="2733765"/>
              <a:ext cx="2192181" cy="3385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dirty="0" smtClean="0">
                  <a:latin typeface="Arial" charset="0"/>
                </a:rPr>
                <a:t>Mapping germplasm</a:t>
              </a:r>
              <a:endParaRPr lang="en-CA" altLang="en-US" sz="1600" dirty="0">
                <a:latin typeface="Arial" charset="0"/>
              </a:endParaRPr>
            </a:p>
          </p:txBody>
        </p:sp>
        <p:sp>
          <p:nvSpPr>
            <p:cNvPr id="55" name="TextBox 9"/>
            <p:cNvSpPr txBox="1">
              <a:spLocks noChangeArrowheads="1"/>
            </p:cNvSpPr>
            <p:nvPr/>
          </p:nvSpPr>
          <p:spPr bwMode="auto">
            <a:xfrm>
              <a:off x="5930181" y="2733765"/>
              <a:ext cx="2424061" cy="3385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dirty="0">
                  <a:latin typeface="Arial" charset="0"/>
                </a:rPr>
                <a:t>Breeder </a:t>
              </a:r>
              <a:r>
                <a:rPr lang="en-CA" altLang="en-US" sz="1600" dirty="0" smtClean="0">
                  <a:latin typeface="Arial" charset="0"/>
                </a:rPr>
                <a:t>Germplasm</a:t>
              </a:r>
              <a:endParaRPr lang="en-CA" altLang="en-US" sz="1600" dirty="0">
                <a:latin typeface="Arial" charset="0"/>
              </a:endParaRPr>
            </a:p>
          </p:txBody>
        </p:sp>
        <p:sp>
          <p:nvSpPr>
            <p:cNvPr id="97" name="Right Arrow 96"/>
            <p:cNvSpPr/>
            <p:nvPr/>
          </p:nvSpPr>
          <p:spPr bwMode="auto">
            <a:xfrm>
              <a:off x="5180134" y="2847530"/>
              <a:ext cx="750047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98" name="Right Arrow 97"/>
            <p:cNvSpPr/>
            <p:nvPr/>
          </p:nvSpPr>
          <p:spPr bwMode="auto">
            <a:xfrm flipH="1">
              <a:off x="2551664" y="2823846"/>
              <a:ext cx="793021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83957" y="3068960"/>
            <a:ext cx="7735660" cy="1027857"/>
            <a:chOff x="583957" y="3068960"/>
            <a:chExt cx="7735660" cy="1027857"/>
          </a:xfrm>
        </p:grpSpPr>
        <p:sp>
          <p:nvSpPr>
            <p:cNvPr id="6" name="TextBox 15"/>
            <p:cNvSpPr txBox="1">
              <a:spLocks noChangeArrowheads="1"/>
            </p:cNvSpPr>
            <p:nvPr/>
          </p:nvSpPr>
          <p:spPr bwMode="auto">
            <a:xfrm>
              <a:off x="5964805" y="3789040"/>
              <a:ext cx="2354812" cy="30777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Evaluate field &amp; seed Traits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8" name="TextBox 19"/>
            <p:cNvSpPr txBox="1">
              <a:spLocks noChangeArrowheads="1"/>
            </p:cNvSpPr>
            <p:nvPr/>
          </p:nvSpPr>
          <p:spPr bwMode="auto">
            <a:xfrm>
              <a:off x="3203848" y="3789039"/>
              <a:ext cx="2232247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>
                <a:defRPr/>
              </a:pPr>
              <a:r>
                <a:rPr lang="en-CA" altLang="en-US" sz="1400" dirty="0" smtClean="0"/>
                <a:t>Genotype / Trait database</a:t>
              </a:r>
            </a:p>
          </p:txBody>
        </p:sp>
        <p:sp>
          <p:nvSpPr>
            <p:cNvPr id="36" name="TextBox 18"/>
            <p:cNvSpPr txBox="1">
              <a:spLocks noChangeArrowheads="1"/>
            </p:cNvSpPr>
            <p:nvPr/>
          </p:nvSpPr>
          <p:spPr bwMode="auto">
            <a:xfrm>
              <a:off x="583957" y="3789040"/>
              <a:ext cx="1743075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>
                <a:defRPr/>
              </a:pPr>
              <a:r>
                <a:rPr lang="en-CA" altLang="en-US" sz="1400" dirty="0" smtClean="0"/>
                <a:t>Consensus map</a:t>
              </a:r>
            </a:p>
          </p:txBody>
        </p:sp>
        <p:sp>
          <p:nvSpPr>
            <p:cNvPr id="99" name="Right Arrow 98"/>
            <p:cNvSpPr/>
            <p:nvPr/>
          </p:nvSpPr>
          <p:spPr bwMode="auto">
            <a:xfrm rot="16200000" flipH="1">
              <a:off x="956784" y="3375169"/>
              <a:ext cx="716722" cy="11102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0" name="Right Arrow 99"/>
            <p:cNvSpPr/>
            <p:nvPr/>
          </p:nvSpPr>
          <p:spPr bwMode="auto">
            <a:xfrm rot="16200000" flipH="1">
              <a:off x="6678406" y="3371808"/>
              <a:ext cx="716722" cy="11102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1" name="Right Arrow 100"/>
            <p:cNvSpPr/>
            <p:nvPr/>
          </p:nvSpPr>
          <p:spPr bwMode="auto">
            <a:xfrm>
              <a:off x="2327032" y="3887416"/>
              <a:ext cx="876816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2" name="Right Arrow 101"/>
            <p:cNvSpPr/>
            <p:nvPr/>
          </p:nvSpPr>
          <p:spPr bwMode="auto">
            <a:xfrm flipH="1">
              <a:off x="5425350" y="3901652"/>
              <a:ext cx="539455" cy="9678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3" name="Right Arrow 102"/>
            <p:cNvSpPr/>
            <p:nvPr/>
          </p:nvSpPr>
          <p:spPr bwMode="auto">
            <a:xfrm rot="19254710" flipH="1">
              <a:off x="5148986" y="3387506"/>
              <a:ext cx="1092098" cy="8875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044307" y="4096817"/>
            <a:ext cx="2436204" cy="792088"/>
            <a:chOff x="3044307" y="4096817"/>
            <a:chExt cx="2436204" cy="792088"/>
          </a:xfrm>
        </p:grpSpPr>
        <p:sp>
          <p:nvSpPr>
            <p:cNvPr id="37" name="TextBox 21"/>
            <p:cNvSpPr txBox="1">
              <a:spLocks noChangeArrowheads="1"/>
            </p:cNvSpPr>
            <p:nvPr/>
          </p:nvSpPr>
          <p:spPr bwMode="auto">
            <a:xfrm>
              <a:off x="3044307" y="4581128"/>
              <a:ext cx="2436204" cy="30777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Analyse population structure 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104" name="Right Arrow 103"/>
            <p:cNvSpPr/>
            <p:nvPr/>
          </p:nvSpPr>
          <p:spPr bwMode="auto">
            <a:xfrm rot="16200000" flipH="1">
              <a:off x="3964740" y="4283460"/>
              <a:ext cx="484311" cy="11102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996754" y="4888905"/>
            <a:ext cx="2646433" cy="677372"/>
            <a:chOff x="2996754" y="4888905"/>
            <a:chExt cx="2646433" cy="677372"/>
          </a:xfrm>
        </p:grpSpPr>
        <p:sp>
          <p:nvSpPr>
            <p:cNvPr id="19" name="TextBox 21"/>
            <p:cNvSpPr txBox="1">
              <a:spLocks noChangeArrowheads="1"/>
            </p:cNvSpPr>
            <p:nvPr/>
          </p:nvSpPr>
          <p:spPr bwMode="auto">
            <a:xfrm>
              <a:off x="2996754" y="5258500"/>
              <a:ext cx="2646433" cy="30777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Associate markers with traits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105" name="Right Arrow 104"/>
            <p:cNvSpPr/>
            <p:nvPr/>
          </p:nvSpPr>
          <p:spPr bwMode="auto">
            <a:xfrm rot="16200000" flipH="1">
              <a:off x="4016383" y="5012475"/>
              <a:ext cx="369597" cy="12245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483768" y="5579682"/>
            <a:ext cx="3557282" cy="696760"/>
            <a:chOff x="2483768" y="5579682"/>
            <a:chExt cx="3557282" cy="696760"/>
          </a:xfrm>
        </p:grpSpPr>
        <p:sp>
          <p:nvSpPr>
            <p:cNvPr id="89" name="TextBox 21"/>
            <p:cNvSpPr txBox="1">
              <a:spLocks noChangeArrowheads="1"/>
            </p:cNvSpPr>
            <p:nvPr/>
          </p:nvSpPr>
          <p:spPr bwMode="auto">
            <a:xfrm>
              <a:off x="2483768" y="5968665"/>
              <a:ext cx="3557282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  <a:sym typeface="Wingdings" pitchFamily="2" charset="2"/>
                </a:rPr>
                <a:t>Breeding assays + genomic </a:t>
              </a:r>
              <a:r>
                <a:rPr lang="en-CA" altLang="en-US" sz="1400" dirty="0">
                  <a:latin typeface="Arial" charset="0"/>
                  <a:sym typeface="Wingdings" pitchFamily="2" charset="2"/>
                </a:rPr>
                <a:t>selection 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106" name="Right Arrow 105"/>
            <p:cNvSpPr/>
            <p:nvPr/>
          </p:nvSpPr>
          <p:spPr bwMode="auto">
            <a:xfrm rot="16200000" flipH="1">
              <a:off x="4016383" y="5703252"/>
              <a:ext cx="369597" cy="12245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2051720" y="5073704"/>
            <a:ext cx="4464496" cy="1523648"/>
          </a:xfrm>
          <a:prstGeom prst="ellipse">
            <a:avLst/>
          </a:prstGeom>
          <a:noFill/>
          <a:ln w="603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39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Genome Wide Association Mapping (GWAS)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CA" dirty="0"/>
              <a:t> Concept is simple:</a:t>
            </a:r>
          </a:p>
          <a:p>
            <a:pPr lvl="1">
              <a:lnSpc>
                <a:spcPts val="3000"/>
              </a:lnSpc>
              <a:buFont typeface="Arial" pitchFamily="34" charset="0"/>
              <a:buChar char="•"/>
            </a:pPr>
            <a:r>
              <a:rPr lang="en-CA" dirty="0"/>
              <a:t> which markers are correlated with a trait</a:t>
            </a:r>
          </a:p>
          <a:p>
            <a:pPr lvl="1">
              <a:lnSpc>
                <a:spcPts val="3000"/>
              </a:lnSpc>
              <a:buFont typeface="Arial" pitchFamily="34" charset="0"/>
              <a:buChar char="•"/>
            </a:pPr>
            <a:r>
              <a:rPr lang="en-CA" dirty="0"/>
              <a:t> which varieties have the good alleles at those loci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CA" dirty="0"/>
              <a:t> </a:t>
            </a:r>
            <a:r>
              <a:rPr lang="en-CA" dirty="0" smtClean="0"/>
              <a:t>Hundreds of good </a:t>
            </a:r>
            <a:r>
              <a:rPr lang="en-CA" dirty="0"/>
              <a:t>predictions from CORE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CA" dirty="0"/>
              <a:t> Specialists are refining these </a:t>
            </a:r>
            <a:r>
              <a:rPr lang="en-CA" dirty="0" smtClean="0"/>
              <a:t>predictions</a:t>
            </a:r>
          </a:p>
          <a:p>
            <a:pPr lvl="1">
              <a:lnSpc>
                <a:spcPts val="3000"/>
              </a:lnSpc>
              <a:buFont typeface="Arial" pitchFamily="34" charset="0"/>
              <a:buChar char="•"/>
            </a:pPr>
            <a:r>
              <a:rPr lang="en-US" dirty="0" smtClean="0"/>
              <a:t>Correlate with known disease resistance</a:t>
            </a:r>
          </a:p>
          <a:p>
            <a:pPr lvl="1">
              <a:lnSpc>
                <a:spcPts val="3000"/>
              </a:lnSpc>
              <a:buFont typeface="Arial" pitchFamily="34" charset="0"/>
              <a:buChar char="•"/>
            </a:pPr>
            <a:r>
              <a:rPr lang="en-US" dirty="0" smtClean="0"/>
              <a:t>Genotype x Environment interaction</a:t>
            </a:r>
          </a:p>
          <a:p>
            <a:pPr lvl="1">
              <a:lnSpc>
                <a:spcPts val="3000"/>
              </a:lnSpc>
              <a:buFont typeface="Arial" pitchFamily="34" charset="0"/>
              <a:buChar char="•"/>
            </a:pPr>
            <a:r>
              <a:rPr lang="en-US" dirty="0" smtClean="0"/>
              <a:t>Explore candidate genes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83B2D-A469-4B36-BFEA-75CDDB918AB7}" type="slidenum">
              <a:rPr lang="en-US" altLang="en-US" smtClean="0"/>
              <a:pPr>
                <a:defRPr/>
              </a:pPr>
              <a:t>22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8870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selection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7772400" cy="4800600"/>
          </a:xfrm>
        </p:spPr>
        <p:txBody>
          <a:bodyPr/>
          <a:lstStyle/>
          <a:p>
            <a:r>
              <a:rPr lang="en-US" dirty="0" smtClean="0"/>
              <a:t>Give every marker a weight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Simple: one abstraction, one inference: “best breeding value”</a:t>
            </a:r>
          </a:p>
          <a:p>
            <a:pPr lvl="1"/>
            <a:r>
              <a:rPr lang="en-US" dirty="0" smtClean="0"/>
              <a:t>Less likely to be influenced by structure ? </a:t>
            </a:r>
          </a:p>
          <a:p>
            <a:r>
              <a:rPr lang="en-US" dirty="0" smtClean="0"/>
              <a:t>Drawbacks</a:t>
            </a:r>
          </a:p>
          <a:p>
            <a:pPr lvl="1"/>
            <a:r>
              <a:rPr lang="en-US" dirty="0" smtClean="0"/>
              <a:t>Tends to improve within a good population</a:t>
            </a:r>
          </a:p>
          <a:p>
            <a:pPr lvl="1"/>
            <a:r>
              <a:rPr lang="en-US" dirty="0" smtClean="0"/>
              <a:t>Not good at introducing new alleles</a:t>
            </a:r>
          </a:p>
          <a:p>
            <a:pPr lvl="1"/>
            <a:r>
              <a:rPr lang="en-US" dirty="0" smtClean="0"/>
              <a:t>Artifacts can go un-noticed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83B2D-A469-4B36-BFEA-75CDDB918AB7}" type="slidenum">
              <a:rPr lang="en-US" altLang="en-US" smtClean="0"/>
              <a:pPr>
                <a:defRPr/>
              </a:pPr>
              <a:t>23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7651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Integrating multiple inferences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83B2D-A469-4B36-BFEA-75CDDB918AB7}" type="slidenum">
              <a:rPr lang="en-US" altLang="en-US" smtClean="0"/>
              <a:pPr>
                <a:defRPr/>
              </a:pPr>
              <a:t>24</a:t>
            </a:fld>
            <a:endParaRPr lang="en-US" altLang="en-US" b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845352" cy="429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CORE data is a rich foundation</a:t>
            </a:r>
          </a:p>
          <a:p>
            <a:pPr lvl="1"/>
            <a:r>
              <a:rPr lang="en-CA" sz="2000" dirty="0" smtClean="0"/>
              <a:t>Already supporting new oat science </a:t>
            </a:r>
          </a:p>
          <a:p>
            <a:pPr lvl="1"/>
            <a:r>
              <a:rPr lang="en-CA" sz="2000" dirty="0" smtClean="0"/>
              <a:t>Moving toward a “universal” public </a:t>
            </a:r>
            <a:r>
              <a:rPr lang="en-CA" sz="2000" dirty="0"/>
              <a:t>oat </a:t>
            </a:r>
            <a:r>
              <a:rPr lang="en-CA" sz="2000" dirty="0" smtClean="0"/>
              <a:t>database</a:t>
            </a:r>
          </a:p>
          <a:p>
            <a:pPr lvl="1"/>
            <a:r>
              <a:rPr lang="en-CA" sz="2000" dirty="0" smtClean="0"/>
              <a:t>Now </a:t>
            </a:r>
            <a:r>
              <a:rPr lang="en-CA" sz="2000" dirty="0"/>
              <a:t>mobilizing to support molecular breeding</a:t>
            </a:r>
          </a:p>
          <a:p>
            <a:r>
              <a:rPr lang="en-US" dirty="0" smtClean="0"/>
              <a:t>Challenges:</a:t>
            </a:r>
          </a:p>
          <a:p>
            <a:pPr lvl="1"/>
            <a:r>
              <a:rPr lang="en-CA" sz="2000" dirty="0"/>
              <a:t>Develop “comfort level” with big-data and </a:t>
            </a:r>
            <a:r>
              <a:rPr lang="en-CA" sz="2000" dirty="0" smtClean="0"/>
              <a:t>abstractions</a:t>
            </a:r>
          </a:p>
          <a:p>
            <a:pPr lvl="1"/>
            <a:r>
              <a:rPr lang="en-US" sz="2000" dirty="0" smtClean="0"/>
              <a:t>Build </a:t>
            </a:r>
            <a:r>
              <a:rPr lang="en-US" sz="2000" dirty="0"/>
              <a:t>smart-tools into database (“automated </a:t>
            </a:r>
            <a:r>
              <a:rPr lang="en-US" sz="2000" dirty="0" smtClean="0"/>
              <a:t>abstractions”)</a:t>
            </a:r>
          </a:p>
          <a:p>
            <a:pPr lvl="1"/>
            <a:r>
              <a:rPr lang="en-US" sz="2000" dirty="0" smtClean="0"/>
              <a:t>Commit </a:t>
            </a:r>
            <a:r>
              <a:rPr lang="en-US" sz="2000" dirty="0"/>
              <a:t>to continue </a:t>
            </a:r>
            <a:r>
              <a:rPr lang="en-US" sz="2000" dirty="0" smtClean="0"/>
              <a:t>sharing (experience</a:t>
            </a:r>
            <a:r>
              <a:rPr lang="en-US" sz="2000" dirty="0"/>
              <a:t>, data and </a:t>
            </a:r>
            <a:r>
              <a:rPr lang="en-US" sz="2000" dirty="0" smtClean="0"/>
              <a:t>germplasm)</a:t>
            </a:r>
          </a:p>
          <a:p>
            <a:pPr lvl="1"/>
            <a:r>
              <a:rPr lang="en-US" sz="2000" dirty="0" smtClean="0"/>
              <a:t>Predict </a:t>
            </a:r>
            <a:r>
              <a:rPr lang="en-US" sz="2000" dirty="0"/>
              <a:t>crosses, not just </a:t>
            </a:r>
            <a:r>
              <a:rPr lang="en-US" sz="2000" dirty="0" smtClean="0"/>
              <a:t>selections</a:t>
            </a:r>
          </a:p>
          <a:p>
            <a:pPr lvl="1"/>
            <a:r>
              <a:rPr lang="en-US" sz="2000" dirty="0" smtClean="0"/>
              <a:t>Use </a:t>
            </a:r>
            <a:r>
              <a:rPr lang="en-US" sz="2000" dirty="0"/>
              <a:t>tools to access wild </a:t>
            </a:r>
            <a:r>
              <a:rPr lang="en-US" sz="2000" dirty="0" smtClean="0"/>
              <a:t>relatives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83B2D-A469-4B36-BFEA-75CDDB918AB7}" type="slidenum">
              <a:rPr lang="en-US" altLang="en-US" smtClean="0"/>
              <a:pPr>
                <a:defRPr/>
              </a:pPr>
              <a:t>25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6050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2400" cy="914400"/>
          </a:xfrm>
        </p:spPr>
        <p:txBody>
          <a:bodyPr/>
          <a:lstStyle/>
          <a:p>
            <a:r>
              <a:rPr lang="en-US" dirty="0" smtClean="0"/>
              <a:t>What makes oats different, </a:t>
            </a:r>
            <a:br>
              <a:rPr lang="en-US" dirty="0" smtClean="0"/>
            </a:br>
            <a:r>
              <a:rPr lang="en-US" dirty="0" smtClean="0"/>
              <a:t>which differences make a better oat 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83B2D-A469-4B36-BFEA-75CDDB918AB7}" type="slidenum">
              <a:rPr lang="en-US" altLang="en-US" smtClean="0"/>
              <a:pPr>
                <a:defRPr/>
              </a:pPr>
              <a:t>3</a:t>
            </a:fld>
            <a:endParaRPr lang="en-US" altLang="en-US" b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698" t="7434" r="2856" b="4594"/>
          <a:stretch>
            <a:fillRect/>
          </a:stretch>
        </p:blipFill>
        <p:spPr bwMode="auto">
          <a:xfrm>
            <a:off x="251394" y="2060848"/>
            <a:ext cx="4157221" cy="421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4458" r="6680"/>
          <a:stretch>
            <a:fillRect/>
          </a:stretch>
        </p:blipFill>
        <p:spPr bwMode="auto">
          <a:xfrm>
            <a:off x="4402582" y="2060848"/>
            <a:ext cx="448989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41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65869"/>
            <a:ext cx="7772400" cy="675928"/>
          </a:xfrm>
        </p:spPr>
        <p:txBody>
          <a:bodyPr/>
          <a:lstStyle/>
          <a:p>
            <a:r>
              <a:rPr lang="en-US" dirty="0" smtClean="0"/>
              <a:t>CORE Concept Summary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28184"/>
            <a:ext cx="1905000" cy="457200"/>
          </a:xfrm>
        </p:spPr>
        <p:txBody>
          <a:bodyPr/>
          <a:lstStyle/>
          <a:p>
            <a:pPr>
              <a:defRPr/>
            </a:pPr>
            <a:fld id="{3EB83B2D-A469-4B36-BFEA-75CDDB918AB7}" type="slidenum">
              <a:rPr lang="en-US" altLang="en-US" sz="1800" smtClean="0"/>
              <a:pPr>
                <a:defRPr/>
              </a:pPr>
              <a:t>4</a:t>
            </a:fld>
            <a:endParaRPr lang="en-US" altLang="en-US" sz="1800" b="0"/>
          </a:p>
        </p:txBody>
      </p:sp>
      <p:grpSp>
        <p:nvGrpSpPr>
          <p:cNvPr id="107" name="Group 106"/>
          <p:cNvGrpSpPr/>
          <p:nvPr/>
        </p:nvGrpSpPr>
        <p:grpSpPr>
          <a:xfrm>
            <a:off x="511726" y="1328174"/>
            <a:ext cx="7877882" cy="1812794"/>
            <a:chOff x="511726" y="1328174"/>
            <a:chExt cx="7877882" cy="1812794"/>
          </a:xfrm>
        </p:grpSpPr>
        <p:sp>
          <p:nvSpPr>
            <p:cNvPr id="24" name="TextBox 5"/>
            <p:cNvSpPr txBox="1">
              <a:spLocks noChangeArrowheads="1"/>
            </p:cNvSpPr>
            <p:nvPr/>
          </p:nvSpPr>
          <p:spPr bwMode="auto">
            <a:xfrm>
              <a:off x="511726" y="1328174"/>
              <a:ext cx="1887538" cy="523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Representative DNA Sequence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32" name="TextBox 7"/>
            <p:cNvSpPr txBox="1">
              <a:spLocks noChangeArrowheads="1"/>
            </p:cNvSpPr>
            <p:nvPr/>
          </p:nvSpPr>
          <p:spPr bwMode="auto">
            <a:xfrm>
              <a:off x="5894815" y="1328174"/>
              <a:ext cx="2494793" cy="523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Discover genetic differences among oat varieties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45" name="TextBox 10"/>
            <p:cNvSpPr txBox="1">
              <a:spLocks noChangeArrowheads="1"/>
            </p:cNvSpPr>
            <p:nvPr/>
          </p:nvSpPr>
          <p:spPr bwMode="auto">
            <a:xfrm>
              <a:off x="3245703" y="1420507"/>
              <a:ext cx="2033412" cy="3385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dirty="0" smtClean="0">
                  <a:latin typeface="Arial" charset="0"/>
                </a:rPr>
                <a:t>Diverse germplasm </a:t>
              </a:r>
              <a:endParaRPr lang="en-CA" altLang="en-US" sz="1600" dirty="0">
                <a:latin typeface="Arial" charset="0"/>
              </a:endParaRPr>
            </a:p>
          </p:txBody>
        </p:sp>
        <p:sp>
          <p:nvSpPr>
            <p:cNvPr id="56" name="TextBox 12"/>
            <p:cNvSpPr txBox="1">
              <a:spLocks noChangeArrowheads="1"/>
            </p:cNvSpPr>
            <p:nvPr/>
          </p:nvSpPr>
          <p:spPr bwMode="auto">
            <a:xfrm>
              <a:off x="3344685" y="2617748"/>
              <a:ext cx="1835449" cy="523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>
                <a:defRPr/>
              </a:pPr>
              <a:r>
                <a:rPr lang="en-CA" altLang="en-US" sz="1400" dirty="0" smtClean="0"/>
                <a:t>Marker assays </a:t>
              </a:r>
            </a:p>
            <a:p>
              <a:pPr>
                <a:defRPr/>
              </a:pPr>
              <a:r>
                <a:rPr lang="en-CA" altLang="en-US" sz="1400" dirty="0"/>
                <a:t> </a:t>
              </a:r>
              <a:r>
                <a:rPr lang="en-CA" altLang="en-US" sz="1400" dirty="0" smtClean="0"/>
                <a:t>+ gene database</a:t>
              </a:r>
            </a:p>
          </p:txBody>
        </p:sp>
        <p:sp>
          <p:nvSpPr>
            <p:cNvPr id="93" name="Right Arrow 92"/>
            <p:cNvSpPr/>
            <p:nvPr/>
          </p:nvSpPr>
          <p:spPr bwMode="auto">
            <a:xfrm>
              <a:off x="2399264" y="1517776"/>
              <a:ext cx="846439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94" name="Right Arrow 93"/>
            <p:cNvSpPr/>
            <p:nvPr/>
          </p:nvSpPr>
          <p:spPr bwMode="auto">
            <a:xfrm flipH="1">
              <a:off x="5279115" y="1517776"/>
              <a:ext cx="615700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95" name="Right Arrow 94"/>
            <p:cNvSpPr/>
            <p:nvPr/>
          </p:nvSpPr>
          <p:spPr bwMode="auto">
            <a:xfrm rot="16200000" flipH="1">
              <a:off x="3777553" y="2132892"/>
              <a:ext cx="858687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59405" y="2733765"/>
            <a:ext cx="7994837" cy="338554"/>
            <a:chOff x="359405" y="2733765"/>
            <a:chExt cx="7994837" cy="338554"/>
          </a:xfrm>
        </p:grpSpPr>
        <p:sp>
          <p:nvSpPr>
            <p:cNvPr id="44" name="TextBox 8"/>
            <p:cNvSpPr txBox="1">
              <a:spLocks noChangeArrowheads="1"/>
            </p:cNvSpPr>
            <p:nvPr/>
          </p:nvSpPr>
          <p:spPr bwMode="auto">
            <a:xfrm>
              <a:off x="359405" y="2733765"/>
              <a:ext cx="2192181" cy="3385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dirty="0" smtClean="0">
                  <a:latin typeface="Arial" charset="0"/>
                </a:rPr>
                <a:t>Mapping germplasm</a:t>
              </a:r>
              <a:endParaRPr lang="en-CA" altLang="en-US" sz="1600" dirty="0">
                <a:latin typeface="Arial" charset="0"/>
              </a:endParaRPr>
            </a:p>
          </p:txBody>
        </p:sp>
        <p:sp>
          <p:nvSpPr>
            <p:cNvPr id="55" name="TextBox 9"/>
            <p:cNvSpPr txBox="1">
              <a:spLocks noChangeArrowheads="1"/>
            </p:cNvSpPr>
            <p:nvPr/>
          </p:nvSpPr>
          <p:spPr bwMode="auto">
            <a:xfrm>
              <a:off x="5930181" y="2733765"/>
              <a:ext cx="2424061" cy="3385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dirty="0">
                  <a:latin typeface="Arial" charset="0"/>
                </a:rPr>
                <a:t>Breeder </a:t>
              </a:r>
              <a:r>
                <a:rPr lang="en-CA" altLang="en-US" sz="1600" dirty="0" smtClean="0">
                  <a:latin typeface="Arial" charset="0"/>
                </a:rPr>
                <a:t>Germplasm</a:t>
              </a:r>
              <a:endParaRPr lang="en-CA" altLang="en-US" sz="1600" dirty="0">
                <a:latin typeface="Arial" charset="0"/>
              </a:endParaRPr>
            </a:p>
          </p:txBody>
        </p:sp>
        <p:sp>
          <p:nvSpPr>
            <p:cNvPr id="97" name="Right Arrow 96"/>
            <p:cNvSpPr/>
            <p:nvPr/>
          </p:nvSpPr>
          <p:spPr bwMode="auto">
            <a:xfrm>
              <a:off x="5180134" y="2847530"/>
              <a:ext cx="750047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98" name="Right Arrow 97"/>
            <p:cNvSpPr/>
            <p:nvPr/>
          </p:nvSpPr>
          <p:spPr bwMode="auto">
            <a:xfrm flipH="1">
              <a:off x="2551664" y="2823846"/>
              <a:ext cx="793021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83957" y="3068960"/>
            <a:ext cx="7735660" cy="1027857"/>
            <a:chOff x="583957" y="3068960"/>
            <a:chExt cx="7735660" cy="1027857"/>
          </a:xfrm>
        </p:grpSpPr>
        <p:sp>
          <p:nvSpPr>
            <p:cNvPr id="6" name="TextBox 15"/>
            <p:cNvSpPr txBox="1">
              <a:spLocks noChangeArrowheads="1"/>
            </p:cNvSpPr>
            <p:nvPr/>
          </p:nvSpPr>
          <p:spPr bwMode="auto">
            <a:xfrm>
              <a:off x="5964805" y="3789040"/>
              <a:ext cx="2354812" cy="30777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Evaluate field &amp; seed Traits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8" name="TextBox 19"/>
            <p:cNvSpPr txBox="1">
              <a:spLocks noChangeArrowheads="1"/>
            </p:cNvSpPr>
            <p:nvPr/>
          </p:nvSpPr>
          <p:spPr bwMode="auto">
            <a:xfrm>
              <a:off x="3203848" y="3789039"/>
              <a:ext cx="2232247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>
                <a:defRPr/>
              </a:pPr>
              <a:r>
                <a:rPr lang="en-CA" altLang="en-US" sz="1400" dirty="0" smtClean="0"/>
                <a:t>Genotype / Trait database</a:t>
              </a:r>
            </a:p>
          </p:txBody>
        </p:sp>
        <p:sp>
          <p:nvSpPr>
            <p:cNvPr id="36" name="TextBox 18"/>
            <p:cNvSpPr txBox="1">
              <a:spLocks noChangeArrowheads="1"/>
            </p:cNvSpPr>
            <p:nvPr/>
          </p:nvSpPr>
          <p:spPr bwMode="auto">
            <a:xfrm>
              <a:off x="583957" y="3789040"/>
              <a:ext cx="1743075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>
                <a:defRPr/>
              </a:pPr>
              <a:r>
                <a:rPr lang="en-CA" altLang="en-US" sz="1400" dirty="0" smtClean="0"/>
                <a:t>Consensus map</a:t>
              </a:r>
            </a:p>
          </p:txBody>
        </p:sp>
        <p:sp>
          <p:nvSpPr>
            <p:cNvPr id="99" name="Right Arrow 98"/>
            <p:cNvSpPr/>
            <p:nvPr/>
          </p:nvSpPr>
          <p:spPr bwMode="auto">
            <a:xfrm rot="16200000" flipH="1">
              <a:off x="956784" y="3375169"/>
              <a:ext cx="716722" cy="11102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0" name="Right Arrow 99"/>
            <p:cNvSpPr/>
            <p:nvPr/>
          </p:nvSpPr>
          <p:spPr bwMode="auto">
            <a:xfrm rot="16200000" flipH="1">
              <a:off x="6678406" y="3371808"/>
              <a:ext cx="716722" cy="11102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1" name="Right Arrow 100"/>
            <p:cNvSpPr/>
            <p:nvPr/>
          </p:nvSpPr>
          <p:spPr bwMode="auto">
            <a:xfrm>
              <a:off x="2327032" y="3887416"/>
              <a:ext cx="876816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2" name="Right Arrow 101"/>
            <p:cNvSpPr/>
            <p:nvPr/>
          </p:nvSpPr>
          <p:spPr bwMode="auto">
            <a:xfrm flipH="1">
              <a:off x="5425350" y="3901652"/>
              <a:ext cx="539455" cy="9678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3" name="Right Arrow 102"/>
            <p:cNvSpPr/>
            <p:nvPr/>
          </p:nvSpPr>
          <p:spPr bwMode="auto">
            <a:xfrm rot="19254710" flipH="1">
              <a:off x="5148986" y="3387506"/>
              <a:ext cx="1092098" cy="8875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044307" y="4096817"/>
            <a:ext cx="2436204" cy="792088"/>
            <a:chOff x="3044307" y="4096817"/>
            <a:chExt cx="2436204" cy="792088"/>
          </a:xfrm>
        </p:grpSpPr>
        <p:sp>
          <p:nvSpPr>
            <p:cNvPr id="37" name="TextBox 21"/>
            <p:cNvSpPr txBox="1">
              <a:spLocks noChangeArrowheads="1"/>
            </p:cNvSpPr>
            <p:nvPr/>
          </p:nvSpPr>
          <p:spPr bwMode="auto">
            <a:xfrm>
              <a:off x="3044307" y="4581128"/>
              <a:ext cx="2436204" cy="30777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Analyse population structure 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104" name="Right Arrow 103"/>
            <p:cNvSpPr/>
            <p:nvPr/>
          </p:nvSpPr>
          <p:spPr bwMode="auto">
            <a:xfrm rot="16200000" flipH="1">
              <a:off x="3964740" y="4283460"/>
              <a:ext cx="484311" cy="11102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996754" y="4888905"/>
            <a:ext cx="2646433" cy="677372"/>
            <a:chOff x="2996754" y="4888905"/>
            <a:chExt cx="2646433" cy="677372"/>
          </a:xfrm>
        </p:grpSpPr>
        <p:sp>
          <p:nvSpPr>
            <p:cNvPr id="19" name="TextBox 21"/>
            <p:cNvSpPr txBox="1">
              <a:spLocks noChangeArrowheads="1"/>
            </p:cNvSpPr>
            <p:nvPr/>
          </p:nvSpPr>
          <p:spPr bwMode="auto">
            <a:xfrm>
              <a:off x="2996754" y="5258500"/>
              <a:ext cx="2646433" cy="30777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Associate markers with traits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105" name="Right Arrow 104"/>
            <p:cNvSpPr/>
            <p:nvPr/>
          </p:nvSpPr>
          <p:spPr bwMode="auto">
            <a:xfrm rot="16200000" flipH="1">
              <a:off x="4016383" y="5012475"/>
              <a:ext cx="369597" cy="12245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483768" y="5579682"/>
            <a:ext cx="3557282" cy="696760"/>
            <a:chOff x="2483768" y="5579682"/>
            <a:chExt cx="3557282" cy="696760"/>
          </a:xfrm>
        </p:grpSpPr>
        <p:sp>
          <p:nvSpPr>
            <p:cNvPr id="89" name="TextBox 21"/>
            <p:cNvSpPr txBox="1">
              <a:spLocks noChangeArrowheads="1"/>
            </p:cNvSpPr>
            <p:nvPr/>
          </p:nvSpPr>
          <p:spPr bwMode="auto">
            <a:xfrm>
              <a:off x="2483768" y="5968665"/>
              <a:ext cx="3557282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  <a:sym typeface="Wingdings" pitchFamily="2" charset="2"/>
                </a:rPr>
                <a:t>Breeding assays + genomic </a:t>
              </a:r>
              <a:r>
                <a:rPr lang="en-CA" altLang="en-US" sz="1400" dirty="0">
                  <a:latin typeface="Arial" charset="0"/>
                  <a:sym typeface="Wingdings" pitchFamily="2" charset="2"/>
                </a:rPr>
                <a:t>selection 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106" name="Right Arrow 105"/>
            <p:cNvSpPr/>
            <p:nvPr/>
          </p:nvSpPr>
          <p:spPr bwMode="auto">
            <a:xfrm rot="16200000" flipH="1">
              <a:off x="4016383" y="5703252"/>
              <a:ext cx="369597" cy="12245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28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41"/>
            <a:ext cx="9144000" cy="687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6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65869"/>
            <a:ext cx="7772400" cy="675928"/>
          </a:xfrm>
        </p:spPr>
        <p:txBody>
          <a:bodyPr/>
          <a:lstStyle/>
          <a:p>
            <a:r>
              <a:rPr lang="en-US" dirty="0" smtClean="0"/>
              <a:t>CORE Concept Summary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28184"/>
            <a:ext cx="1905000" cy="457200"/>
          </a:xfrm>
        </p:spPr>
        <p:txBody>
          <a:bodyPr/>
          <a:lstStyle/>
          <a:p>
            <a:pPr>
              <a:defRPr/>
            </a:pPr>
            <a:fld id="{3EB83B2D-A469-4B36-BFEA-75CDDB918AB7}" type="slidenum">
              <a:rPr lang="en-US" altLang="en-US" sz="1800" smtClean="0"/>
              <a:pPr>
                <a:defRPr/>
              </a:pPr>
              <a:t>6</a:t>
            </a:fld>
            <a:endParaRPr lang="en-US" altLang="en-US" sz="1800" b="0"/>
          </a:p>
        </p:txBody>
      </p:sp>
      <p:grpSp>
        <p:nvGrpSpPr>
          <p:cNvPr id="107" name="Group 106"/>
          <p:cNvGrpSpPr/>
          <p:nvPr/>
        </p:nvGrpSpPr>
        <p:grpSpPr>
          <a:xfrm>
            <a:off x="511726" y="1328174"/>
            <a:ext cx="7877882" cy="1812794"/>
            <a:chOff x="511726" y="1328174"/>
            <a:chExt cx="7877882" cy="1812794"/>
          </a:xfrm>
        </p:grpSpPr>
        <p:sp>
          <p:nvSpPr>
            <p:cNvPr id="24" name="TextBox 5"/>
            <p:cNvSpPr txBox="1">
              <a:spLocks noChangeArrowheads="1"/>
            </p:cNvSpPr>
            <p:nvPr/>
          </p:nvSpPr>
          <p:spPr bwMode="auto">
            <a:xfrm>
              <a:off x="511726" y="1328174"/>
              <a:ext cx="1887538" cy="523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Representative DNA Sequence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32" name="TextBox 7"/>
            <p:cNvSpPr txBox="1">
              <a:spLocks noChangeArrowheads="1"/>
            </p:cNvSpPr>
            <p:nvPr/>
          </p:nvSpPr>
          <p:spPr bwMode="auto">
            <a:xfrm>
              <a:off x="5894815" y="1328174"/>
              <a:ext cx="2494793" cy="523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Discover genetic differences among oat varieties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45" name="TextBox 10"/>
            <p:cNvSpPr txBox="1">
              <a:spLocks noChangeArrowheads="1"/>
            </p:cNvSpPr>
            <p:nvPr/>
          </p:nvSpPr>
          <p:spPr bwMode="auto">
            <a:xfrm>
              <a:off x="3245703" y="1420507"/>
              <a:ext cx="2033412" cy="3385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dirty="0" smtClean="0">
                  <a:latin typeface="Arial" charset="0"/>
                </a:rPr>
                <a:t>Diverse germplasm </a:t>
              </a:r>
              <a:endParaRPr lang="en-CA" altLang="en-US" sz="1600" dirty="0">
                <a:latin typeface="Arial" charset="0"/>
              </a:endParaRPr>
            </a:p>
          </p:txBody>
        </p:sp>
        <p:sp>
          <p:nvSpPr>
            <p:cNvPr id="56" name="TextBox 12"/>
            <p:cNvSpPr txBox="1">
              <a:spLocks noChangeArrowheads="1"/>
            </p:cNvSpPr>
            <p:nvPr/>
          </p:nvSpPr>
          <p:spPr bwMode="auto">
            <a:xfrm>
              <a:off x="3344685" y="2617748"/>
              <a:ext cx="1835449" cy="523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>
                <a:defRPr/>
              </a:pPr>
              <a:r>
                <a:rPr lang="en-CA" altLang="en-US" sz="1400" dirty="0" smtClean="0"/>
                <a:t>Marker assays </a:t>
              </a:r>
            </a:p>
            <a:p>
              <a:pPr>
                <a:defRPr/>
              </a:pPr>
              <a:r>
                <a:rPr lang="en-CA" altLang="en-US" sz="1400" dirty="0"/>
                <a:t> </a:t>
              </a:r>
              <a:r>
                <a:rPr lang="en-CA" altLang="en-US" sz="1400" dirty="0" smtClean="0"/>
                <a:t>+ gene database</a:t>
              </a:r>
            </a:p>
          </p:txBody>
        </p:sp>
        <p:sp>
          <p:nvSpPr>
            <p:cNvPr id="93" name="Right Arrow 92"/>
            <p:cNvSpPr/>
            <p:nvPr/>
          </p:nvSpPr>
          <p:spPr bwMode="auto">
            <a:xfrm>
              <a:off x="2399264" y="1517776"/>
              <a:ext cx="846439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94" name="Right Arrow 93"/>
            <p:cNvSpPr/>
            <p:nvPr/>
          </p:nvSpPr>
          <p:spPr bwMode="auto">
            <a:xfrm flipH="1">
              <a:off x="5279115" y="1517776"/>
              <a:ext cx="615700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95" name="Right Arrow 94"/>
            <p:cNvSpPr/>
            <p:nvPr/>
          </p:nvSpPr>
          <p:spPr bwMode="auto">
            <a:xfrm rot="16200000" flipH="1">
              <a:off x="3777553" y="2132892"/>
              <a:ext cx="858687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59405" y="2733765"/>
            <a:ext cx="7994837" cy="338554"/>
            <a:chOff x="359405" y="2733765"/>
            <a:chExt cx="7994837" cy="338554"/>
          </a:xfrm>
        </p:grpSpPr>
        <p:sp>
          <p:nvSpPr>
            <p:cNvPr id="44" name="TextBox 8"/>
            <p:cNvSpPr txBox="1">
              <a:spLocks noChangeArrowheads="1"/>
            </p:cNvSpPr>
            <p:nvPr/>
          </p:nvSpPr>
          <p:spPr bwMode="auto">
            <a:xfrm>
              <a:off x="359405" y="2733765"/>
              <a:ext cx="2192181" cy="3385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dirty="0" smtClean="0">
                  <a:latin typeface="Arial" charset="0"/>
                </a:rPr>
                <a:t>Mapping germplasm</a:t>
              </a:r>
              <a:endParaRPr lang="en-CA" altLang="en-US" sz="1600" dirty="0">
                <a:latin typeface="Arial" charset="0"/>
              </a:endParaRPr>
            </a:p>
          </p:txBody>
        </p:sp>
        <p:sp>
          <p:nvSpPr>
            <p:cNvPr id="55" name="TextBox 9"/>
            <p:cNvSpPr txBox="1">
              <a:spLocks noChangeArrowheads="1"/>
            </p:cNvSpPr>
            <p:nvPr/>
          </p:nvSpPr>
          <p:spPr bwMode="auto">
            <a:xfrm>
              <a:off x="5930181" y="2733765"/>
              <a:ext cx="2424061" cy="3385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dirty="0">
                  <a:latin typeface="Arial" charset="0"/>
                </a:rPr>
                <a:t>Breeder </a:t>
              </a:r>
              <a:r>
                <a:rPr lang="en-CA" altLang="en-US" sz="1600" dirty="0" smtClean="0">
                  <a:latin typeface="Arial" charset="0"/>
                </a:rPr>
                <a:t>Germplasm</a:t>
              </a:r>
              <a:endParaRPr lang="en-CA" altLang="en-US" sz="1600" dirty="0">
                <a:latin typeface="Arial" charset="0"/>
              </a:endParaRPr>
            </a:p>
          </p:txBody>
        </p:sp>
        <p:sp>
          <p:nvSpPr>
            <p:cNvPr id="97" name="Right Arrow 96"/>
            <p:cNvSpPr/>
            <p:nvPr/>
          </p:nvSpPr>
          <p:spPr bwMode="auto">
            <a:xfrm>
              <a:off x="5180134" y="2847530"/>
              <a:ext cx="750047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98" name="Right Arrow 97"/>
            <p:cNvSpPr/>
            <p:nvPr/>
          </p:nvSpPr>
          <p:spPr bwMode="auto">
            <a:xfrm flipH="1">
              <a:off x="2551664" y="2823846"/>
              <a:ext cx="793021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83957" y="3068960"/>
            <a:ext cx="7735660" cy="1027857"/>
            <a:chOff x="583957" y="3068960"/>
            <a:chExt cx="7735660" cy="1027857"/>
          </a:xfrm>
        </p:grpSpPr>
        <p:sp>
          <p:nvSpPr>
            <p:cNvPr id="6" name="TextBox 15"/>
            <p:cNvSpPr txBox="1">
              <a:spLocks noChangeArrowheads="1"/>
            </p:cNvSpPr>
            <p:nvPr/>
          </p:nvSpPr>
          <p:spPr bwMode="auto">
            <a:xfrm>
              <a:off x="5964805" y="3789040"/>
              <a:ext cx="2354812" cy="30777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Evaluate field &amp; seed Traits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8" name="TextBox 19"/>
            <p:cNvSpPr txBox="1">
              <a:spLocks noChangeArrowheads="1"/>
            </p:cNvSpPr>
            <p:nvPr/>
          </p:nvSpPr>
          <p:spPr bwMode="auto">
            <a:xfrm>
              <a:off x="3203848" y="3789039"/>
              <a:ext cx="2232247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>
                <a:defRPr/>
              </a:pPr>
              <a:r>
                <a:rPr lang="en-CA" altLang="en-US" sz="1400" dirty="0" smtClean="0"/>
                <a:t>Genotype / Trait database</a:t>
              </a:r>
            </a:p>
          </p:txBody>
        </p:sp>
        <p:sp>
          <p:nvSpPr>
            <p:cNvPr id="36" name="TextBox 18"/>
            <p:cNvSpPr txBox="1">
              <a:spLocks noChangeArrowheads="1"/>
            </p:cNvSpPr>
            <p:nvPr/>
          </p:nvSpPr>
          <p:spPr bwMode="auto">
            <a:xfrm>
              <a:off x="583957" y="3789040"/>
              <a:ext cx="1743075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>
                <a:defRPr/>
              </a:pPr>
              <a:r>
                <a:rPr lang="en-CA" altLang="en-US" sz="1400" dirty="0" smtClean="0"/>
                <a:t>Consensus map</a:t>
              </a:r>
            </a:p>
          </p:txBody>
        </p:sp>
        <p:sp>
          <p:nvSpPr>
            <p:cNvPr id="99" name="Right Arrow 98"/>
            <p:cNvSpPr/>
            <p:nvPr/>
          </p:nvSpPr>
          <p:spPr bwMode="auto">
            <a:xfrm rot="16200000" flipH="1">
              <a:off x="956784" y="3375169"/>
              <a:ext cx="716722" cy="11102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0" name="Right Arrow 99"/>
            <p:cNvSpPr/>
            <p:nvPr/>
          </p:nvSpPr>
          <p:spPr bwMode="auto">
            <a:xfrm rot="16200000" flipH="1">
              <a:off x="6678406" y="3371808"/>
              <a:ext cx="716722" cy="11102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1" name="Right Arrow 100"/>
            <p:cNvSpPr/>
            <p:nvPr/>
          </p:nvSpPr>
          <p:spPr bwMode="auto">
            <a:xfrm>
              <a:off x="2327032" y="3887416"/>
              <a:ext cx="876816" cy="111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2" name="Right Arrow 101"/>
            <p:cNvSpPr/>
            <p:nvPr/>
          </p:nvSpPr>
          <p:spPr bwMode="auto">
            <a:xfrm flipH="1">
              <a:off x="5425350" y="3901652"/>
              <a:ext cx="539455" cy="9678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3" name="Right Arrow 102"/>
            <p:cNvSpPr/>
            <p:nvPr/>
          </p:nvSpPr>
          <p:spPr bwMode="auto">
            <a:xfrm rot="19254710" flipH="1">
              <a:off x="5148986" y="3387506"/>
              <a:ext cx="1092098" cy="8875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044307" y="4096817"/>
            <a:ext cx="2436204" cy="792088"/>
            <a:chOff x="3044307" y="4096817"/>
            <a:chExt cx="2436204" cy="792088"/>
          </a:xfrm>
        </p:grpSpPr>
        <p:sp>
          <p:nvSpPr>
            <p:cNvPr id="37" name="TextBox 21"/>
            <p:cNvSpPr txBox="1">
              <a:spLocks noChangeArrowheads="1"/>
            </p:cNvSpPr>
            <p:nvPr/>
          </p:nvSpPr>
          <p:spPr bwMode="auto">
            <a:xfrm>
              <a:off x="3044307" y="4581128"/>
              <a:ext cx="2436204" cy="30777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Analyse population structure 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104" name="Right Arrow 103"/>
            <p:cNvSpPr/>
            <p:nvPr/>
          </p:nvSpPr>
          <p:spPr bwMode="auto">
            <a:xfrm rot="16200000" flipH="1">
              <a:off x="3964740" y="4283460"/>
              <a:ext cx="484311" cy="11102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996754" y="4888905"/>
            <a:ext cx="2646433" cy="677372"/>
            <a:chOff x="2996754" y="4888905"/>
            <a:chExt cx="2646433" cy="677372"/>
          </a:xfrm>
        </p:grpSpPr>
        <p:sp>
          <p:nvSpPr>
            <p:cNvPr id="19" name="TextBox 21"/>
            <p:cNvSpPr txBox="1">
              <a:spLocks noChangeArrowheads="1"/>
            </p:cNvSpPr>
            <p:nvPr/>
          </p:nvSpPr>
          <p:spPr bwMode="auto">
            <a:xfrm>
              <a:off x="2996754" y="5258500"/>
              <a:ext cx="2646433" cy="30777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</a:rPr>
                <a:t>Associate markers with traits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105" name="Right Arrow 104"/>
            <p:cNvSpPr/>
            <p:nvPr/>
          </p:nvSpPr>
          <p:spPr bwMode="auto">
            <a:xfrm rot="16200000" flipH="1">
              <a:off x="4016383" y="5012475"/>
              <a:ext cx="369597" cy="12245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483768" y="5579682"/>
            <a:ext cx="3557282" cy="696760"/>
            <a:chOff x="2483768" y="5579682"/>
            <a:chExt cx="3557282" cy="696760"/>
          </a:xfrm>
        </p:grpSpPr>
        <p:sp>
          <p:nvSpPr>
            <p:cNvPr id="89" name="TextBox 21"/>
            <p:cNvSpPr txBox="1">
              <a:spLocks noChangeArrowheads="1"/>
            </p:cNvSpPr>
            <p:nvPr/>
          </p:nvSpPr>
          <p:spPr bwMode="auto">
            <a:xfrm>
              <a:off x="2483768" y="5968665"/>
              <a:ext cx="3557282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Arial" charset="0"/>
                  <a:sym typeface="Wingdings" pitchFamily="2" charset="2"/>
                </a:rPr>
                <a:t>Breeding assays + genomic </a:t>
              </a:r>
              <a:r>
                <a:rPr lang="en-CA" altLang="en-US" sz="1400" dirty="0">
                  <a:latin typeface="Arial" charset="0"/>
                  <a:sym typeface="Wingdings" pitchFamily="2" charset="2"/>
                </a:rPr>
                <a:t>selection </a:t>
              </a:r>
              <a:endParaRPr lang="en-CA" altLang="en-US" sz="1400" dirty="0">
                <a:latin typeface="Arial" charset="0"/>
              </a:endParaRPr>
            </a:p>
          </p:txBody>
        </p:sp>
        <p:sp>
          <p:nvSpPr>
            <p:cNvPr id="106" name="Right Arrow 105"/>
            <p:cNvSpPr/>
            <p:nvPr/>
          </p:nvSpPr>
          <p:spPr bwMode="auto">
            <a:xfrm rot="16200000" flipH="1">
              <a:off x="4016383" y="5703252"/>
              <a:ext cx="369597" cy="12245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2891952" y="2348880"/>
            <a:ext cx="2695013" cy="1083001"/>
          </a:xfrm>
          <a:prstGeom prst="ellipse">
            <a:avLst/>
          </a:prstGeom>
          <a:noFill/>
          <a:ln w="603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19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CA" dirty="0" smtClean="0"/>
              <a:t>This is what we were looking for</a:t>
            </a:r>
            <a:endParaRPr lang="en-CA" dirty="0"/>
          </a:p>
        </p:txBody>
      </p:sp>
      <p:pic>
        <p:nvPicPr>
          <p:cNvPr id="4" name="Picture 2" descr="C:\Users\tinkerna\AppData\Local\Microsoft\Windows\Temporary Internet Files\Content.IE5\BEXOISOI\MC9003313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59" y="1988840"/>
            <a:ext cx="864096" cy="810224"/>
          </a:xfrm>
          <a:prstGeom prst="rect">
            <a:avLst/>
          </a:prstGeom>
          <a:noFill/>
        </p:spPr>
      </p:pic>
      <p:pic>
        <p:nvPicPr>
          <p:cNvPr id="5" name="Picture 2" descr="C:\Users\tinkerna\AppData\Local\Microsoft\Windows\Temporary Internet Files\Content.IE5\BEXOISOI\MC900331377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619359" y="3990840"/>
            <a:ext cx="864096" cy="810224"/>
          </a:xfrm>
          <a:prstGeom prst="rect">
            <a:avLst/>
          </a:prstGeom>
          <a:noFill/>
        </p:spPr>
      </p:pic>
      <p:sp>
        <p:nvSpPr>
          <p:cNvPr id="6" name="Double Wave 5"/>
          <p:cNvSpPr/>
          <p:nvPr/>
        </p:nvSpPr>
        <p:spPr>
          <a:xfrm>
            <a:off x="3627471" y="2311232"/>
            <a:ext cx="1296144" cy="17095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4923615" y="1988840"/>
            <a:ext cx="540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n-CA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1667" y="3975074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dirty="0" smtClean="0">
                <a:solidFill>
                  <a:schemeClr val="accent3">
                    <a:lumMod val="50000"/>
                  </a:schemeClr>
                </a:solidFill>
              </a:rPr>
              <a:t>T</a:t>
            </a:r>
            <a:endParaRPr lang="en-CA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Double Wave 9"/>
          <p:cNvSpPr/>
          <p:nvPr/>
        </p:nvSpPr>
        <p:spPr>
          <a:xfrm>
            <a:off x="1935756" y="2311232"/>
            <a:ext cx="576064" cy="17095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Double Wave 10"/>
          <p:cNvSpPr/>
          <p:nvPr/>
        </p:nvSpPr>
        <p:spPr>
          <a:xfrm>
            <a:off x="5464148" y="2311232"/>
            <a:ext cx="576064" cy="17095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Double Wave 11"/>
          <p:cNvSpPr/>
          <p:nvPr/>
        </p:nvSpPr>
        <p:spPr>
          <a:xfrm>
            <a:off x="3627471" y="4302874"/>
            <a:ext cx="1296144" cy="17095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Double Wave 12"/>
          <p:cNvSpPr/>
          <p:nvPr/>
        </p:nvSpPr>
        <p:spPr>
          <a:xfrm>
            <a:off x="1935756" y="4302874"/>
            <a:ext cx="576064" cy="17095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Double Wave 13"/>
          <p:cNvSpPr/>
          <p:nvPr/>
        </p:nvSpPr>
        <p:spPr>
          <a:xfrm>
            <a:off x="5464148" y="4302874"/>
            <a:ext cx="576064" cy="17095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1740553" y="2974262"/>
            <a:ext cx="1691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Functional</a:t>
            </a:r>
            <a:r>
              <a:rPr lang="en-CA" dirty="0" smtClean="0"/>
              <a:t> </a:t>
            </a:r>
          </a:p>
          <a:p>
            <a:r>
              <a:rPr lang="en-CA" dirty="0" smtClean="0"/>
              <a:t>difference</a:t>
            </a:r>
            <a:endParaRPr lang="en-CA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995936" y="3068960"/>
            <a:ext cx="3816424" cy="754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Single Nucleotide Polymorphism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= SNP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67944" y="4869160"/>
            <a:ext cx="3096344" cy="14226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chemeClr val="tx1"/>
                </a:solidFill>
              </a:rPr>
              <a:t>SNP </a:t>
            </a:r>
          </a:p>
          <a:p>
            <a:pPr algn="ctr"/>
            <a:r>
              <a:rPr lang="en-CA" sz="2400" b="1" dirty="0" smtClean="0">
                <a:solidFill>
                  <a:schemeClr val="tx1"/>
                </a:solidFill>
              </a:rPr>
              <a:t>= Marker</a:t>
            </a:r>
          </a:p>
          <a:p>
            <a:pPr algn="ctr"/>
            <a:r>
              <a:rPr lang="en-CA" sz="2400" b="1" dirty="0" smtClean="0">
                <a:solidFill>
                  <a:schemeClr val="tx1"/>
                </a:solidFill>
              </a:rPr>
              <a:t>= Gene Locus</a:t>
            </a:r>
            <a:endParaRPr lang="en-CA" sz="24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44208" y="1916832"/>
            <a:ext cx="1676400" cy="6774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chemeClr val="tx1"/>
                </a:solidFill>
              </a:rPr>
              <a:t>Allele</a:t>
            </a:r>
            <a:endParaRPr lang="en-C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3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914400"/>
          </a:xfrm>
        </p:spPr>
        <p:txBody>
          <a:bodyPr/>
          <a:lstStyle/>
          <a:p>
            <a:r>
              <a:rPr lang="en-US" dirty="0" smtClean="0"/>
              <a:t>SNP assays: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83B2D-A469-4B36-BFEA-75CDDB918AB7}" type="slidenum">
              <a:rPr lang="en-US" altLang="en-US" smtClean="0"/>
              <a:pPr>
                <a:defRPr/>
              </a:pPr>
              <a:t>8</a:t>
            </a:fld>
            <a:endParaRPr lang="en-US" altLang="en-US" b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1492" y="1358503"/>
            <a:ext cx="339252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3" y="1962150"/>
            <a:ext cx="4824535" cy="138499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1400" b="1" dirty="0">
                <a:latin typeface="Courier New"/>
                <a:ea typeface="ＭＳ Ｐゴシック" pitchFamily="48" charset="-128"/>
                <a:cs typeface="Courier New"/>
              </a:rPr>
              <a:t>    GTACCATGATCGCTAACTGGCATGGCTTACGGCTTGAC</a:t>
            </a:r>
          </a:p>
          <a:p>
            <a:pPr marL="514350" indent="-514350">
              <a:defRPr/>
            </a:pPr>
            <a:r>
              <a:rPr lang="en-US" sz="1400" b="1" dirty="0">
                <a:latin typeface="Courier New"/>
                <a:ea typeface="ＭＳ Ｐゴシック" pitchFamily="48" charset="-128"/>
                <a:cs typeface="Courier New"/>
              </a:rPr>
              <a:t>(A) </a:t>
            </a:r>
            <a:r>
              <a:rPr lang="en-US" sz="1400" b="1" dirty="0" smtClean="0">
                <a:latin typeface="Courier New"/>
                <a:ea typeface="ＭＳ Ｐゴシック" pitchFamily="48" charset="-128"/>
                <a:cs typeface="Courier New"/>
              </a:rPr>
              <a:t>..................</a:t>
            </a:r>
            <a:r>
              <a:rPr lang="en-US" sz="1400" b="1" dirty="0">
                <a:latin typeface="Courier New"/>
                <a:ea typeface="ＭＳ Ｐゴシック" pitchFamily="48" charset="-128"/>
                <a:cs typeface="Courier New"/>
              </a:rPr>
              <a:t>G...................</a:t>
            </a:r>
          </a:p>
          <a:p>
            <a:pPr marL="514350" indent="-514350">
              <a:defRPr/>
            </a:pPr>
            <a:r>
              <a:rPr lang="en-US" sz="1400" b="1" dirty="0">
                <a:latin typeface="Courier New"/>
                <a:ea typeface="ＭＳ Ｐゴシック" pitchFamily="48" charset="-128"/>
                <a:cs typeface="Courier New"/>
              </a:rPr>
              <a:t>(B) </a:t>
            </a:r>
            <a:r>
              <a:rPr lang="en-US" sz="1400" b="1" dirty="0" smtClean="0">
                <a:latin typeface="Courier New"/>
                <a:ea typeface="ＭＳ Ｐゴシック" pitchFamily="48" charset="-128"/>
                <a:cs typeface="Courier New"/>
              </a:rPr>
              <a:t>..................</a:t>
            </a:r>
            <a:r>
              <a:rPr lang="en-US" sz="1400" b="1" dirty="0">
                <a:latin typeface="Courier New"/>
                <a:ea typeface="ＭＳ Ｐゴシック" pitchFamily="48" charset="-128"/>
                <a:cs typeface="Courier New"/>
              </a:rPr>
              <a:t>G...................</a:t>
            </a:r>
          </a:p>
          <a:p>
            <a:pPr>
              <a:defRPr/>
            </a:pPr>
            <a:r>
              <a:rPr lang="en-US" sz="1400" b="1" dirty="0">
                <a:latin typeface="Courier New"/>
                <a:ea typeface="ＭＳ Ｐゴシック" pitchFamily="48" charset="-128"/>
                <a:cs typeface="Courier New"/>
              </a:rPr>
              <a:t>(C) </a:t>
            </a:r>
            <a:r>
              <a:rPr lang="en-US" sz="1400" b="1" dirty="0" smtClean="0">
                <a:latin typeface="Courier New"/>
                <a:ea typeface="ＭＳ Ｐゴシック" pitchFamily="48" charset="-128"/>
                <a:cs typeface="Courier New"/>
              </a:rPr>
              <a:t>..................</a:t>
            </a:r>
            <a:r>
              <a:rPr lang="en-US" sz="1400" b="1" dirty="0">
                <a:solidFill>
                  <a:srgbClr val="FF0000"/>
                </a:solidFill>
                <a:latin typeface="Courier New"/>
                <a:ea typeface="ＭＳ Ｐゴシック" pitchFamily="48" charset="-128"/>
                <a:cs typeface="Courier New"/>
              </a:rPr>
              <a:t>A</a:t>
            </a:r>
            <a:r>
              <a:rPr lang="en-US" sz="1400" b="1" dirty="0">
                <a:latin typeface="Courier New"/>
                <a:ea typeface="ＭＳ Ｐゴシック" pitchFamily="48" charset="-128"/>
                <a:cs typeface="Courier New"/>
              </a:rPr>
              <a:t>...................</a:t>
            </a:r>
          </a:p>
          <a:p>
            <a:pPr>
              <a:defRPr/>
            </a:pPr>
            <a:r>
              <a:rPr lang="en-US" sz="1400" b="1" dirty="0">
                <a:latin typeface="Courier New"/>
                <a:ea typeface="ＭＳ Ｐゴシック" pitchFamily="48" charset="-128"/>
                <a:cs typeface="Courier New"/>
              </a:rPr>
              <a:t>(D) </a:t>
            </a:r>
            <a:r>
              <a:rPr lang="en-US" sz="1400" b="1" dirty="0" smtClean="0">
                <a:latin typeface="Courier New"/>
                <a:ea typeface="ＭＳ Ｐゴシック" pitchFamily="48" charset="-128"/>
                <a:cs typeface="Courier New"/>
              </a:rPr>
              <a:t>..................</a:t>
            </a:r>
            <a:r>
              <a:rPr lang="en-US" sz="1400" b="1" dirty="0">
                <a:solidFill>
                  <a:srgbClr val="FF0000"/>
                </a:solidFill>
                <a:latin typeface="Courier New"/>
                <a:ea typeface="ＭＳ Ｐゴシック" pitchFamily="48" charset="-128"/>
                <a:cs typeface="Courier New"/>
              </a:rPr>
              <a:t>A</a:t>
            </a:r>
            <a:r>
              <a:rPr lang="en-US" sz="1400" b="1" dirty="0">
                <a:latin typeface="Courier New"/>
                <a:ea typeface="ＭＳ Ｐゴシック" pitchFamily="48" charset="-128"/>
                <a:cs typeface="Courier New"/>
              </a:rPr>
              <a:t>...................</a:t>
            </a:r>
          </a:p>
          <a:p>
            <a:pPr>
              <a:defRPr/>
            </a:pPr>
            <a:r>
              <a:rPr lang="en-US" sz="1400" b="1" dirty="0">
                <a:latin typeface="Courier New"/>
                <a:ea typeface="ＭＳ Ｐゴシック" pitchFamily="48" charset="-128"/>
                <a:cs typeface="Courier New"/>
              </a:rPr>
              <a:t>(E) </a:t>
            </a:r>
            <a:r>
              <a:rPr lang="en-US" sz="1400" b="1" dirty="0" smtClean="0">
                <a:latin typeface="Courier New"/>
                <a:ea typeface="ＭＳ Ｐゴシック" pitchFamily="48" charset="-128"/>
                <a:cs typeface="Courier New"/>
              </a:rPr>
              <a:t>..................</a:t>
            </a:r>
            <a:r>
              <a:rPr lang="en-US" sz="1400" b="1" dirty="0">
                <a:latin typeface="Courier New"/>
                <a:ea typeface="ＭＳ Ｐゴシック" pitchFamily="48" charset="-128"/>
                <a:cs typeface="Courier New"/>
              </a:rPr>
              <a:t>G...................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4221088"/>
            <a:ext cx="7920037" cy="2030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CA" dirty="0" smtClean="0">
                <a:latin typeface="+mn-lt"/>
                <a:ea typeface="ＭＳ Ｐゴシック" pitchFamily="48" charset="-128"/>
              </a:rPr>
              <a:t>A SNP is a SNP </a:t>
            </a:r>
            <a:r>
              <a:rPr lang="en-CA" dirty="0">
                <a:latin typeface="+mn-lt"/>
                <a:ea typeface="ＭＳ Ｐゴシック" pitchFamily="48" charset="-128"/>
              </a:rPr>
              <a:t>…. no matter how you find it !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CA" sz="2000" dirty="0">
                <a:latin typeface="+mn-lt"/>
                <a:ea typeface="ＭＳ Ｐゴシック" pitchFamily="48" charset="-128"/>
              </a:rPr>
              <a:t>“Old” non-sequence-based methods (AFLP, DArT)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rgbClr val="C00000"/>
                </a:solidFill>
                <a:latin typeface="+mn-lt"/>
                <a:ea typeface="ＭＳ Ｐゴシック" pitchFamily="48" charset="-128"/>
              </a:rPr>
              <a:t>Discover by sequence  /  assay by design </a:t>
            </a:r>
            <a:r>
              <a:rPr lang="en-CA" sz="2000" dirty="0" smtClean="0">
                <a:solidFill>
                  <a:srgbClr val="C00000"/>
                </a:solidFill>
                <a:latin typeface="+mn-lt"/>
                <a:ea typeface="ＭＳ Ｐゴシック" pitchFamily="48" charset="-128"/>
              </a:rPr>
              <a:t>(Illumina Array) - 6000</a:t>
            </a:r>
            <a:endParaRPr lang="en-CA" sz="2000" dirty="0">
              <a:solidFill>
                <a:srgbClr val="C00000"/>
              </a:solidFill>
              <a:latin typeface="+mn-lt"/>
              <a:ea typeface="ＭＳ Ｐゴシック" pitchFamily="48" charset="-128"/>
            </a:endParaRP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rgbClr val="C00000"/>
                </a:solidFill>
                <a:latin typeface="+mn-lt"/>
                <a:ea typeface="ＭＳ Ｐゴシック" pitchFamily="48" charset="-128"/>
              </a:rPr>
              <a:t>Discover </a:t>
            </a:r>
            <a:r>
              <a:rPr lang="en-CA" sz="2000" u="sng" dirty="0">
                <a:solidFill>
                  <a:srgbClr val="C00000"/>
                </a:solidFill>
                <a:latin typeface="+mn-lt"/>
                <a:ea typeface="ＭＳ Ｐゴシック" pitchFamily="48" charset="-128"/>
              </a:rPr>
              <a:t>and</a:t>
            </a:r>
            <a:r>
              <a:rPr lang="en-CA" sz="2000" dirty="0">
                <a:solidFill>
                  <a:srgbClr val="C00000"/>
                </a:solidFill>
                <a:latin typeface="+mn-lt"/>
                <a:ea typeface="ＭＳ Ｐゴシック" pitchFamily="48" charset="-128"/>
              </a:rPr>
              <a:t> assay by sequencing  (GBS)</a:t>
            </a:r>
          </a:p>
        </p:txBody>
      </p:sp>
    </p:spTree>
    <p:extLst>
      <p:ext uri="{BB962C8B-B14F-4D97-AF65-F5344CB8AC3E}">
        <p14:creationId xmlns:p14="http://schemas.microsoft.com/office/powerpoint/2010/main" val="11745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6K SNP array annotations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83B2D-A469-4B36-BFEA-75CDDB918AB7}" type="slidenum">
              <a:rPr lang="en-US" altLang="en-US" smtClean="0"/>
              <a:pPr>
                <a:defRPr/>
              </a:pPr>
              <a:t>9</a:t>
            </a:fld>
            <a:endParaRPr lang="en-US" altLang="en-US" b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08546"/>
              </p:ext>
            </p:extLst>
          </p:nvPr>
        </p:nvGraphicFramePr>
        <p:xfrm>
          <a:off x="4860032" y="1923375"/>
          <a:ext cx="3962400" cy="3995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2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Estimated chromosome (relative to Oliver et al. 2013)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Estimated map position (cM relative to Oliver et al. 2013)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Flag=1 for framework marker (relative to Oliver et al. 2013)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Best match to Brachypodium distachyon genome</a:t>
                      </a:r>
                      <a:r>
                        <a:rPr lang="en-CA" sz="1200" baseline="30000" dirty="0">
                          <a:effectLst/>
                        </a:rPr>
                        <a:t> 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Best match to Oryza sativa genome</a:t>
                      </a:r>
                      <a:r>
                        <a:rPr lang="en-CA" sz="1200" baseline="30000" dirty="0">
                          <a:effectLst/>
                        </a:rPr>
                        <a:t> 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Best match to Hordeum vulgare </a:t>
                      </a:r>
                      <a:r>
                        <a:rPr lang="en-CA" sz="1200" dirty="0" smtClean="0">
                          <a:effectLst/>
                        </a:rPr>
                        <a:t>genome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Best BLAST description from BLAST2GO</a:t>
                      </a:r>
                      <a:r>
                        <a:rPr lang="en-CA" sz="1200" baseline="30000" dirty="0">
                          <a:effectLst/>
                        </a:rPr>
                        <a:t> 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Minimum E value from BLAST2GO 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Gene Ontology terms from BLAST2GO 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Enzyme Code from BLAST2GO 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Protein Accession (NCBI) from </a:t>
                      </a:r>
                      <a:r>
                        <a:rPr lang="en-CA" sz="1200" dirty="0" smtClean="0">
                          <a:effectLst/>
                        </a:rPr>
                        <a:t>SNPmeta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Short protein name of best match from </a:t>
                      </a:r>
                      <a:r>
                        <a:rPr lang="en-CA" sz="1200" dirty="0" smtClean="0">
                          <a:effectLst/>
                        </a:rPr>
                        <a:t>SNPmeta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Predicted SNP position in coding sequence from </a:t>
                      </a:r>
                      <a:r>
                        <a:rPr lang="en-CA" sz="1200" dirty="0" smtClean="0">
                          <a:effectLst/>
                        </a:rPr>
                        <a:t>SNPmeta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Predicted SNP position in codon from </a:t>
                      </a:r>
                      <a:r>
                        <a:rPr lang="en-CA" sz="1200" dirty="0" smtClean="0">
                          <a:effectLst/>
                        </a:rPr>
                        <a:t>SNPmeta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Predicted codon for allele 1 from </a:t>
                      </a:r>
                      <a:r>
                        <a:rPr lang="en-CA" sz="1200" dirty="0" smtClean="0">
                          <a:effectLst/>
                        </a:rPr>
                        <a:t>SNPmeta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Predicted codon for allele 2 from </a:t>
                      </a:r>
                      <a:r>
                        <a:rPr lang="en-CA" sz="1200" dirty="0" smtClean="0">
                          <a:effectLst/>
                        </a:rPr>
                        <a:t>SNPmeta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Prediction if amino acid change is silent, from </a:t>
                      </a:r>
                      <a:r>
                        <a:rPr lang="en-CA" sz="1200" dirty="0" smtClean="0">
                          <a:effectLst/>
                        </a:rPr>
                        <a:t>SNPmeta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Predicted amino acid for SNP allele 1 from </a:t>
                      </a:r>
                      <a:r>
                        <a:rPr lang="en-CA" sz="1200" dirty="0" smtClean="0">
                          <a:effectLst/>
                        </a:rPr>
                        <a:t>SNPmeta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Predicted amino acid for SNP allele 2 from </a:t>
                      </a:r>
                      <a:r>
                        <a:rPr lang="en-CA" sz="1200" dirty="0" smtClean="0">
                          <a:effectLst/>
                        </a:rPr>
                        <a:t>SNPmeta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1124744"/>
            <a:ext cx="792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38 important annotations (consolidated from many more)</a:t>
            </a:r>
            <a:endParaRPr lang="en-CA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363747"/>
              </p:ext>
            </p:extLst>
          </p:nvPr>
        </p:nvGraphicFramePr>
        <p:xfrm>
          <a:off x="467544" y="1923375"/>
          <a:ext cx="3962400" cy="3995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2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SNP Locus Name</a:t>
                      </a:r>
                      <a:endParaRPr lang="en-CA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SNP Discovery method (from Table 1)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Reason for inclusion / in-silico predicted performance </a:t>
                      </a:r>
                      <a:r>
                        <a:rPr lang="en-CA" sz="1200" baseline="30000">
                          <a:effectLst/>
                        </a:rPr>
                        <a:t>a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Bead Type (1 a transition SNP, 2=transvesion SNP)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Illumina design score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Successful conversion to </a:t>
                      </a:r>
                      <a:r>
                        <a:rPr lang="en-CA" sz="1200" dirty="0" smtClean="0">
                          <a:effectLst/>
                        </a:rPr>
                        <a:t>6K </a:t>
                      </a:r>
                      <a:r>
                        <a:rPr lang="en-CA" sz="1200" dirty="0">
                          <a:effectLst/>
                        </a:rPr>
                        <a:t>BEAD assay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Successful assay based on MAF&gt;0 and H&lt;=10 in 595 progeny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effectLst/>
                        </a:rPr>
                        <a:t>SNP bases (A,T,G,C in format [A/T] ) 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SNP design sequence (SNP in square brackets)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Full contig sequence (for SNPs called from an assembly)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Comments made in GenomeStudio Genotyping Module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Comments made in GenomeStudio Clustering Module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Number of clusters formed in Clustering Module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Illumina Gentrain score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Non-missing calls across 1055 progeny (%)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Number of AA (alleles 1) calls in 595 breeding lines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Number of BB (alleles 2) calls in 595 breeding lines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Percentage of AB calls in 595 breeding lines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Minor Allele Frequency in 595 breeding lines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1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3BAD4778CDEB4097D637458461725A" ma:contentTypeVersion="1" ma:contentTypeDescription="Create a new document." ma:contentTypeScope="" ma:versionID="f44679570699cd8c021f69ca7be7cf56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9663FD0-D72D-481B-B595-AE955740D0D8}"/>
</file>

<file path=customXml/itemProps2.xml><?xml version="1.0" encoding="utf-8"?>
<ds:datastoreItem xmlns:ds="http://schemas.openxmlformats.org/officeDocument/2006/customXml" ds:itemID="{9EBDCBEB-5684-42A2-A5DB-7CC33E788172}"/>
</file>

<file path=customXml/itemProps3.xml><?xml version="1.0" encoding="utf-8"?>
<ds:datastoreItem xmlns:ds="http://schemas.openxmlformats.org/officeDocument/2006/customXml" ds:itemID="{B89E90B2-1F09-46F7-A825-85B2AB17A011}"/>
</file>

<file path=docProps/app.xml><?xml version="1.0" encoding="utf-8"?>
<Properties xmlns="http://schemas.openxmlformats.org/officeDocument/2006/extended-properties" xmlns:vt="http://schemas.openxmlformats.org/officeDocument/2006/docPropsVTypes">
  <TotalTime>7834</TotalTime>
  <Words>1461</Words>
  <Application>Microsoft Office PowerPoint</Application>
  <PresentationFormat>On-screen Show (4:3)</PresentationFormat>
  <Paragraphs>331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 Presentation</vt:lpstr>
      <vt:lpstr>Oat Molecular Toolbox: Toward Better Oats</vt:lpstr>
      <vt:lpstr>PowerPoint Presentation</vt:lpstr>
      <vt:lpstr>What makes oats different,  which differences make a better oat ?</vt:lpstr>
      <vt:lpstr>CORE Concept Summary</vt:lpstr>
      <vt:lpstr>PowerPoint Presentation</vt:lpstr>
      <vt:lpstr>CORE Concept Summary</vt:lpstr>
      <vt:lpstr>This is what we were looking for</vt:lpstr>
      <vt:lpstr>SNP assays:</vt:lpstr>
      <vt:lpstr>6K SNP array annotations</vt:lpstr>
      <vt:lpstr>Developing functional gene assays…..</vt:lpstr>
      <vt:lpstr>CORE Concept Summary</vt:lpstr>
      <vt:lpstr>PowerPoint Presentation</vt:lpstr>
      <vt:lpstr>CORE Concept Summary</vt:lpstr>
      <vt:lpstr>The consensus map challenge</vt:lpstr>
      <vt:lpstr>Building block populations (“component maps”)</vt:lpstr>
      <vt:lpstr>High Density Hexaploid Oat Map</vt:lpstr>
      <vt:lpstr>CORE Concept Summary</vt:lpstr>
      <vt:lpstr>Spring and Winter are definitely different:</vt:lpstr>
      <vt:lpstr>Model-based analysis reveals structure of 17 different breeding programs / regions</vt:lpstr>
      <vt:lpstr>Why does structure matter ?</vt:lpstr>
      <vt:lpstr>CORE Concept Summary</vt:lpstr>
      <vt:lpstr>Genome Wide Association Mapping (GWAS)</vt:lpstr>
      <vt:lpstr>Genomic selection</vt:lpstr>
      <vt:lpstr>Integrating multiple inferences</vt:lpstr>
      <vt:lpstr>Conclusions</vt:lpstr>
    </vt:vector>
  </TitlesOfParts>
  <Company>Office 2004 Test Drive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Office 2004 Test Drive User</dc:creator>
  <cp:lastModifiedBy>AAFCAdmin</cp:lastModifiedBy>
  <cp:revision>368</cp:revision>
  <cp:lastPrinted>2014-03-06T17:54:22Z</cp:lastPrinted>
  <dcterms:created xsi:type="dcterms:W3CDTF">2006-11-27T18:08:33Z</dcterms:created>
  <dcterms:modified xsi:type="dcterms:W3CDTF">2014-03-06T18:16:49Z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0x010100E23BAD4778CDEB4097D637458461725A</vt:lpwstr>
  </property>
</Properties>
</file>